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Lst>
  <p:notesMasterIdLst>
    <p:notesMasterId r:id="rId15"/>
  </p:notesMasterIdLst>
  <p:sldIdLst>
    <p:sldId id="256" r:id="rId5"/>
    <p:sldId id="283" r:id="rId6"/>
    <p:sldId id="299" r:id="rId7"/>
    <p:sldId id="285" r:id="rId8"/>
    <p:sldId id="293" r:id="rId9"/>
    <p:sldId id="296" r:id="rId10"/>
    <p:sldId id="300" r:id="rId11"/>
    <p:sldId id="297" r:id="rId12"/>
    <p:sldId id="301" r:id="rId13"/>
    <p:sldId id="30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B6044-F585-F9EC-F3E4-83E8D85237F2}" name="Erway, Tracey M" initials="EM" userId="S::tracey.m.erway@intel.com::0cb908e9-943d-4713-9f29-8e8d6a5b24a9" providerId="AD"/>
  <p188:author id="{258A2596-6DCB-2A33-1404-E9FF6817822A}" name="Elazari Bar On, Amit" initials="EA" userId="S::amit.elazari.bar.on@intel.com::4ae227ec-2e84-44df-9f2e-056451c4f6e1" providerId="AD"/>
  <p188:author id="{98675D9D-CEE4-B4AB-FFE9-922F591B8115}" name="Gondarenko, Katia" initials="GK" userId="S::katia.gondarenko@intel.com::44cfd200-d99f-4d04-87e3-613af90ffd83" providerId="AD"/>
  <p188:author id="{6FF7F1A7-D1AD-E731-BD70-05FFBDFA183E}" name="Gupta, Arun" initials="GA" userId="S::arun.gupta@intel.com::9c7c2a5a-7dae-4f4a-8567-7eb9536c6b9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3F7"/>
    <a:srgbClr val="CC94DA"/>
    <a:srgbClr val="333333"/>
    <a:srgbClr val="F0F0F0"/>
    <a:srgbClr val="FAEDFD"/>
    <a:srgbClr val="8F5DA2"/>
    <a:srgbClr val="00C7FD"/>
    <a:srgbClr val="00B0F0"/>
    <a:srgbClr val="FDFFFF"/>
    <a:srgbClr val="8BAE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70323" autoAdjust="0"/>
  </p:normalViewPr>
  <p:slideViewPr>
    <p:cSldViewPr snapToGrid="0">
      <p:cViewPr varScale="1">
        <p:scale>
          <a:sx n="82" d="100"/>
          <a:sy n="82" d="100"/>
        </p:scale>
        <p:origin x="16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64420-FE27-4E64-B20D-3797C0110258}"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82354-00A0-4269-88B5-929C36916A98}" type="slidenum">
              <a:rPr lang="en-US" smtClean="0"/>
              <a:t>‹#›</a:t>
            </a:fld>
            <a:endParaRPr lang="en-US"/>
          </a:p>
        </p:txBody>
      </p:sp>
    </p:spTree>
    <p:extLst>
      <p:ext uri="{BB962C8B-B14F-4D97-AF65-F5344CB8AC3E}">
        <p14:creationId xmlns:p14="http://schemas.microsoft.com/office/powerpoint/2010/main" val="175852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I wanted to thank Linus for warming the audience up here this morning.  Best opening act in showbox, folks!  Hello! I am here today to talk to you about TRUST.  Some of you may know me, but many of you probably don't. So how can I can come to earn your trust?  I always </a:t>
            </a:r>
            <a:r>
              <a:rPr lang="en-US" sz="4400" b="0" dirty="0">
                <a:effectLst/>
                <a:latin typeface="Calibri" panose="020F0502020204030204" pitchFamily="34" charset="0"/>
                <a:ea typeface="Calibri" panose="020F0502020204030204" pitchFamily="34" charset="0"/>
                <a:cs typeface="Times New Roman" panose="02020603050405020304" pitchFamily="18" charset="0"/>
              </a:rPr>
              <a:t>believe</a:t>
            </a:r>
            <a:r>
              <a:rPr lang="en-US" sz="3600" dirty="0">
                <a:effectLst/>
                <a:latin typeface="Calibri" panose="020F0502020204030204" pitchFamily="34" charset="0"/>
                <a:ea typeface="Calibri" panose="020F0502020204030204" pitchFamily="34" charset="0"/>
                <a:cs typeface="Times New Roman" panose="02020603050405020304" pitchFamily="18" charset="0"/>
              </a:rPr>
              <a:t> that sharing is caring, so here we go!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Obviously *someone* here trusts me enough to shove me out here on stage, right? </a:t>
            </a:r>
            <a:endParaRPr lang="en-US" dirty="0"/>
          </a:p>
        </p:txBody>
      </p:sp>
      <p:sp>
        <p:nvSpPr>
          <p:cNvPr id="4" name="Slide Number Placeholder 3"/>
          <p:cNvSpPr>
            <a:spLocks noGrp="1"/>
          </p:cNvSpPr>
          <p:nvPr>
            <p:ph type="sldNum" sz="quarter" idx="5"/>
          </p:nvPr>
        </p:nvSpPr>
        <p:spPr/>
        <p:txBody>
          <a:bodyPr/>
          <a:lstStyle/>
          <a:p>
            <a:fld id="{51682354-00A0-4269-88B5-929C36916A98}" type="slidenum">
              <a:rPr lang="en-US" smtClean="0"/>
              <a:t>1</a:t>
            </a:fld>
            <a:endParaRPr lang="en-US"/>
          </a:p>
        </p:txBody>
      </p:sp>
    </p:spTree>
    <p:extLst>
      <p:ext uri="{BB962C8B-B14F-4D97-AF65-F5344CB8AC3E}">
        <p14:creationId xmlns:p14="http://schemas.microsoft.com/office/powerpoint/2010/main" val="185389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hope everyone had some craic and learned to trust each other just a wee bit more!  Thank you for your time and attention, I trust I'll be seeing you contributing to help us strengthen our foundation and make things more secure for everyone.</a:t>
            </a:r>
          </a:p>
          <a:p>
            <a:endParaRPr lang="en-US" dirty="0"/>
          </a:p>
        </p:txBody>
      </p:sp>
      <p:sp>
        <p:nvSpPr>
          <p:cNvPr id="4" name="Slide Number Placeholder 3"/>
          <p:cNvSpPr>
            <a:spLocks noGrp="1"/>
          </p:cNvSpPr>
          <p:nvPr>
            <p:ph type="sldNum" sz="quarter" idx="5"/>
          </p:nvPr>
        </p:nvSpPr>
        <p:spPr/>
        <p:txBody>
          <a:bodyPr/>
          <a:lstStyle/>
          <a:p>
            <a:fld id="{51682354-00A0-4269-88B5-929C36916A98}" type="slidenum">
              <a:rPr lang="en-US" smtClean="0"/>
              <a:t>10</a:t>
            </a:fld>
            <a:endParaRPr lang="en-US"/>
          </a:p>
        </p:txBody>
      </p:sp>
    </p:spTree>
    <p:extLst>
      <p:ext uri="{BB962C8B-B14F-4D97-AF65-F5344CB8AC3E}">
        <p14:creationId xmlns:p14="http://schemas.microsoft.com/office/powerpoint/2010/main" val="251661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Trust is earned through demonstrating desired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earning that respect in every interaction.  I assert to you that I have a history of doing interesting and *sometimes* useful things that earned me the trust and respect of the community which enabled me to be in a position to add some value to you all here today.  I'll have to start earning your trust today (or reaffirm your existing trust in me) beginning meow! </a:t>
            </a:r>
            <a:endParaRPr lang="en-US" dirty="0">
              <a:cs typeface="Calibri"/>
            </a:endParaRPr>
          </a:p>
        </p:txBody>
      </p:sp>
      <p:sp>
        <p:nvSpPr>
          <p:cNvPr id="4" name="Slide Number Placeholder 3"/>
          <p:cNvSpPr>
            <a:spLocks noGrp="1"/>
          </p:cNvSpPr>
          <p:nvPr>
            <p:ph type="sldNum" sz="quarter" idx="5"/>
          </p:nvPr>
        </p:nvSpPr>
        <p:spPr/>
        <p:txBody>
          <a:bodyPr/>
          <a:lstStyle/>
          <a:p>
            <a:fld id="{51682354-00A0-4269-88B5-929C36916A98}" type="slidenum">
              <a:rPr lang="en-US" smtClean="0"/>
              <a:t>2</a:t>
            </a:fld>
            <a:endParaRPr lang="en-US"/>
          </a:p>
        </p:txBody>
      </p:sp>
    </p:spTree>
    <p:extLst>
      <p:ext uri="{BB962C8B-B14F-4D97-AF65-F5344CB8AC3E}">
        <p14:creationId xmlns:p14="http://schemas.microsoft.com/office/powerpoint/2010/main" val="225256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My handle is CRob,  and I am extremely glad to be here with you all here in beautiful historic Dublin, Ireland at the OSS-EU.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dhuit</a:t>
            </a:r>
            <a:r>
              <a:rPr lang="en-US" sz="1800" dirty="0">
                <a:effectLst/>
                <a:latin typeface="Calibri" panose="020F0502020204030204" pitchFamily="34" charset="0"/>
                <a:ea typeface="Calibri" panose="020F0502020204030204" pitchFamily="34" charset="0"/>
                <a:cs typeface="Times New Roman" panose="02020603050405020304" pitchFamily="18" charset="0"/>
              </a:rPr>
              <a:t>!  (/JEE-uh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ghwitch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 will next assert to you that open source has ALWAYS been built on a foundation of trust and always will be</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cs typeface="Calibri"/>
            </a:endParaRPr>
          </a:p>
        </p:txBody>
      </p:sp>
      <p:sp>
        <p:nvSpPr>
          <p:cNvPr id="4" name="Slide Number Placeholder 3"/>
          <p:cNvSpPr>
            <a:spLocks noGrp="1"/>
          </p:cNvSpPr>
          <p:nvPr>
            <p:ph type="sldNum" sz="quarter" idx="5"/>
          </p:nvPr>
        </p:nvSpPr>
        <p:spPr/>
        <p:txBody>
          <a:bodyPr/>
          <a:lstStyle/>
          <a:p>
            <a:fld id="{51682354-00A0-4269-88B5-929C36916A98}" type="slidenum">
              <a:rPr lang="en-US" smtClean="0"/>
              <a:t>3</a:t>
            </a:fld>
            <a:endParaRPr lang="en-US"/>
          </a:p>
        </p:txBody>
      </p:sp>
    </p:spTree>
    <p:extLst>
      <p:ext uri="{BB962C8B-B14F-4D97-AF65-F5344CB8AC3E}">
        <p14:creationId xmlns:p14="http://schemas.microsoft.com/office/powerpoint/2010/main" val="148046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OSS has always been an interesting, if not sometimes complex, web of trust.  30 years ago when Linus kicked us all off on this amazing journey that saw us all contribute to first a platform to host all these new ideas, but quickly turned into an ecosystem and a way of developing software at scales never before seen.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cs typeface="Calibri"/>
            </a:endParaRPr>
          </a:p>
        </p:txBody>
      </p:sp>
      <p:sp>
        <p:nvSpPr>
          <p:cNvPr id="4" name="Slide Number Placeholder 3"/>
          <p:cNvSpPr>
            <a:spLocks noGrp="1"/>
          </p:cNvSpPr>
          <p:nvPr>
            <p:ph type="sldNum" sz="quarter" idx="5"/>
          </p:nvPr>
        </p:nvSpPr>
        <p:spPr/>
        <p:txBody>
          <a:bodyPr/>
          <a:lstStyle/>
          <a:p>
            <a:fld id="{51682354-00A0-4269-88B5-929C36916A98}" type="slidenum">
              <a:rPr lang="en-US" smtClean="0"/>
              <a:t>4</a:t>
            </a:fld>
            <a:endParaRPr lang="en-US"/>
          </a:p>
        </p:txBody>
      </p:sp>
    </p:spTree>
    <p:extLst>
      <p:ext uri="{BB962C8B-B14F-4D97-AF65-F5344CB8AC3E}">
        <p14:creationId xmlns:p14="http://schemas.microsoft.com/office/powerpoint/2010/main" val="37151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Along the way, the threat landscape changed as adoption of these amazing new tools penetrated further and further into our everyday lives.  What at one point was referred to as "a bunch of hobbyists" transformed and evolved into the tools and ideas that the global economy lives by and thrives on</a:t>
            </a:r>
            <a:endParaRPr lang="en-US" sz="18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time some new vulnerability was found our community came together to fix it.  With each new high-profile incident pounding home the notion that WE had become critical infrastructure! These headlines over the last few years about high-profile breaches and incidents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also</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highlights gaps in our trust and understanding.</a:t>
            </a:r>
          </a:p>
          <a:p>
            <a:endParaRPr lang="en-US" dirty="0"/>
          </a:p>
          <a:p>
            <a:endParaRPr lang="en-US" dirty="0"/>
          </a:p>
        </p:txBody>
      </p:sp>
      <p:sp>
        <p:nvSpPr>
          <p:cNvPr id="4" name="Slide Number Placeholder 3"/>
          <p:cNvSpPr>
            <a:spLocks noGrp="1"/>
          </p:cNvSpPr>
          <p:nvPr>
            <p:ph type="sldNum" sz="quarter" idx="5"/>
          </p:nvPr>
        </p:nvSpPr>
        <p:spPr/>
        <p:txBody>
          <a:bodyPr/>
          <a:lstStyle/>
          <a:p>
            <a:fld id="{701D0698-5E4A-42DF-B73A-966D9DE2013F}" type="slidenum">
              <a:rPr lang="en-US" smtClean="0"/>
              <a:t>5</a:t>
            </a:fld>
            <a:endParaRPr lang="en-US"/>
          </a:p>
        </p:txBody>
      </p:sp>
    </p:spTree>
    <p:extLst>
      <p:ext uri="{BB962C8B-B14F-4D97-AF65-F5344CB8AC3E}">
        <p14:creationId xmlns:p14="http://schemas.microsoft.com/office/powerpoint/2010/main" val="406068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Intrinsically, OSS is built upon communities of individuals coming together, collaborating, to build something wonderful</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[move to slide 6 -  foundation]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One or two person ideas growing into projects blossoming into vibrant communities which impact the whole ecosystem.  This requires trust from the foundation, up and down the stack and throughout the supply chain.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brings me to today, where organizations like mine, who have been contributing to open source communities for twenty years now, came together.  Fierce competitors, fast and long-time friends, newcomers, and incumbents all came together in the spirit of trust to help the thing we all so dearly loved.</a:t>
            </a:r>
            <a:endParaRPr lang="en-US" dirty="0"/>
          </a:p>
        </p:txBody>
      </p:sp>
      <p:sp>
        <p:nvSpPr>
          <p:cNvPr id="4" name="Slide Number Placeholder 3"/>
          <p:cNvSpPr>
            <a:spLocks noGrp="1"/>
          </p:cNvSpPr>
          <p:nvPr>
            <p:ph type="sldNum" sz="quarter" idx="5"/>
          </p:nvPr>
        </p:nvSpPr>
        <p:spPr/>
        <p:txBody>
          <a:bodyPr/>
          <a:lstStyle/>
          <a:p>
            <a:fld id="{51682354-00A0-4269-88B5-929C36916A98}" type="slidenum">
              <a:rPr lang="en-US" smtClean="0"/>
              <a:t>6</a:t>
            </a:fld>
            <a:endParaRPr lang="en-US"/>
          </a:p>
        </p:txBody>
      </p:sp>
    </p:spTree>
    <p:extLst>
      <p:ext uri="{BB962C8B-B14F-4D97-AF65-F5344CB8AC3E}">
        <p14:creationId xmlns:p14="http://schemas.microsoft.com/office/powerpoint/2010/main" val="127669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Building upon the relationships and trust earned in the past,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openssf</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formed with the idea of improving the security of the open source software ecosystem and the whole oss supply chain.  Corporations, maintainers, researchers, enthusiasts, academics, and individuals have joined together for nearly the last three years focusing on specific security problems.  Projects like sigstore, SBOM, SLSA, Badges, Scorecard all have become parts of the story of how the community has banded together to make the WHOLE ecosystem better.  Focusing on in key areas that have the potential for maximum benefits for ALL oss maintainers and consumers, OSSF contributors transparently gather to help work on these tough problems.</a:t>
            </a:r>
          </a:p>
          <a:p>
            <a:endParaRPr lang="en-US" dirty="0">
              <a:cs typeface="Calibri"/>
            </a:endParaRPr>
          </a:p>
        </p:txBody>
      </p:sp>
      <p:sp>
        <p:nvSpPr>
          <p:cNvPr id="4" name="Slide Number Placeholder 3"/>
          <p:cNvSpPr>
            <a:spLocks noGrp="1"/>
          </p:cNvSpPr>
          <p:nvPr>
            <p:ph type="sldNum" sz="quarter" idx="5"/>
          </p:nvPr>
        </p:nvSpPr>
        <p:spPr/>
        <p:txBody>
          <a:bodyPr/>
          <a:lstStyle/>
          <a:p>
            <a:fld id="{51682354-00A0-4269-88B5-929C36916A98}" type="slidenum">
              <a:rPr lang="en-US" smtClean="0"/>
              <a:t>7</a:t>
            </a:fld>
            <a:endParaRPr lang="en-US"/>
          </a:p>
        </p:txBody>
      </p:sp>
    </p:spTree>
    <p:extLst>
      <p:ext uri="{BB962C8B-B14F-4D97-AF65-F5344CB8AC3E}">
        <p14:creationId xmlns:p14="http://schemas.microsoft.com/office/powerpoint/2010/main" val="159619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problems impact virtually everyone.  Companies like Intel see the value in participating to help contribute to solving them.  Intel has continuously worked to strengthen and grow the future of open source, working with standards, tools, and processes to create trusted expectations in the software, products, and services we these deliver. This is what we and my fellow Geese are striving to bring to all communities. </a:t>
            </a:r>
          </a:p>
          <a:p>
            <a:endParaRPr lang="en-US" dirty="0"/>
          </a:p>
        </p:txBody>
      </p:sp>
      <p:sp>
        <p:nvSpPr>
          <p:cNvPr id="4" name="Slide Number Placeholder 3"/>
          <p:cNvSpPr>
            <a:spLocks noGrp="1"/>
          </p:cNvSpPr>
          <p:nvPr>
            <p:ph type="sldNum" sz="quarter" idx="5"/>
          </p:nvPr>
        </p:nvSpPr>
        <p:spPr/>
        <p:txBody>
          <a:bodyPr/>
          <a:lstStyle/>
          <a:p>
            <a:fld id="{51682354-00A0-4269-88B5-929C36916A98}" type="slidenum">
              <a:rPr lang="en-US" smtClean="0"/>
              <a:t>8</a:t>
            </a:fld>
            <a:endParaRPr lang="en-US"/>
          </a:p>
        </p:txBody>
      </p:sp>
    </p:spTree>
    <p:extLst>
      <p:ext uri="{BB962C8B-B14F-4D97-AF65-F5344CB8AC3E}">
        <p14:creationId xmlns:p14="http://schemas.microsoft.com/office/powerpoint/2010/main" val="198655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now that I've shared a bit of my story, hopefully demonstrating that I care, ideally I've earned your trust.  And I'd ask all of you, my open source family here today and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intertubes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out there, to please join us and help solve these immensely important problems</a:t>
            </a:r>
          </a:p>
          <a:p>
            <a:endParaRPr lang="en-US" dirty="0"/>
          </a:p>
        </p:txBody>
      </p:sp>
      <p:sp>
        <p:nvSpPr>
          <p:cNvPr id="4" name="Slide Number Placeholder 3"/>
          <p:cNvSpPr>
            <a:spLocks noGrp="1"/>
          </p:cNvSpPr>
          <p:nvPr>
            <p:ph type="sldNum" sz="quarter" idx="5"/>
          </p:nvPr>
        </p:nvSpPr>
        <p:spPr/>
        <p:txBody>
          <a:bodyPr/>
          <a:lstStyle/>
          <a:p>
            <a:fld id="{51682354-00A0-4269-88B5-929C36916A98}" type="slidenum">
              <a:rPr lang="en-US" smtClean="0"/>
              <a:t>9</a:t>
            </a:fld>
            <a:endParaRPr lang="en-US"/>
          </a:p>
        </p:txBody>
      </p:sp>
    </p:spTree>
    <p:extLst>
      <p:ext uri="{BB962C8B-B14F-4D97-AF65-F5344CB8AC3E}">
        <p14:creationId xmlns:p14="http://schemas.microsoft.com/office/powerpoint/2010/main" val="3765394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A person wearing glasses&#10;&#10;Description automatically generated with low confidence">
            <a:extLst>
              <a:ext uri="{FF2B5EF4-FFF2-40B4-BE49-F238E27FC236}">
                <a16:creationId xmlns:a16="http://schemas.microsoft.com/office/drawing/2014/main" id="{463FF4AB-F72C-36E3-E121-67904F42DEDE}"/>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8BA597E8-7F58-7500-4818-667F9EBA32D2}"/>
              </a:ext>
            </a:extLst>
          </p:cNvPr>
          <p:cNvPicPr>
            <a:picLocks noChangeAspect="1"/>
          </p:cNvPicPr>
          <p:nvPr userDrawn="1"/>
        </p:nvPicPr>
        <p:blipFill rotWithShape="1">
          <a:blip r:embed="rId3">
            <a:alphaModFix amt="50000"/>
            <a:extLst>
              <a:ext uri="{28A0092B-C50C-407E-A947-70E740481C1C}">
                <a14:useLocalDpi xmlns:a14="http://schemas.microsoft.com/office/drawing/2010/main"/>
              </a:ext>
            </a:extLst>
          </a:blip>
          <a:srcRect/>
          <a:stretch/>
        </p:blipFill>
        <p:spPr>
          <a:xfrm>
            <a:off x="9994233" y="103187"/>
            <a:ext cx="1959032" cy="2073583"/>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507DBBB2-4D7A-F596-31DD-892A878A6AC3}"/>
              </a:ext>
            </a:extLst>
          </p:cNvPr>
          <p:cNvPicPr>
            <a:picLocks noChangeAspect="1"/>
          </p:cNvPicPr>
          <p:nvPr userDrawn="1"/>
        </p:nvPicPr>
        <p:blipFill rotWithShape="1">
          <a:blip r:embed="rId4">
            <a:alphaModFix amt="50000"/>
            <a:extLst>
              <a:ext uri="{28A0092B-C50C-407E-A947-70E740481C1C}">
                <a14:useLocalDpi xmlns:a14="http://schemas.microsoft.com/office/drawing/2010/main"/>
              </a:ext>
            </a:extLst>
          </a:blip>
          <a:srcRect t="-43869"/>
          <a:stretch/>
        </p:blipFill>
        <p:spPr>
          <a:xfrm>
            <a:off x="-1344910" y="-724694"/>
            <a:ext cx="2689819" cy="1655762"/>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AA9DA085-236A-740C-BE8A-D004C94B7B0A}"/>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5735637"/>
            <a:ext cx="2136980" cy="1527426"/>
          </a:xfrm>
          <a:prstGeom prst="rect">
            <a:avLst/>
          </a:prstGeom>
        </p:spPr>
      </p:pic>
      <p:pic>
        <p:nvPicPr>
          <p:cNvPr id="7" name="Picture 6" descr="Logo&#10;&#10;Description automatically generated with low confidence">
            <a:extLst>
              <a:ext uri="{FF2B5EF4-FFF2-40B4-BE49-F238E27FC236}">
                <a16:creationId xmlns:a16="http://schemas.microsoft.com/office/drawing/2014/main" id="{F6A34B36-2484-BF1C-093E-04F49AC1BD45}"/>
              </a:ext>
            </a:extLst>
          </p:cNvPr>
          <p:cNvPicPr>
            <a:picLocks noChangeAspect="1"/>
          </p:cNvPicPr>
          <p:nvPr userDrawn="1"/>
        </p:nvPicPr>
        <p:blipFill rotWithShape="1">
          <a:blip r:embed="rId6">
            <a:alphaModFix amt="35000"/>
            <a:extLst>
              <a:ext uri="{28A0092B-C50C-407E-A947-70E740481C1C}">
                <a14:useLocalDpi xmlns:a14="http://schemas.microsoft.com/office/drawing/2010/main"/>
              </a:ext>
            </a:extLst>
          </a:blip>
          <a:srcRect/>
          <a:stretch/>
        </p:blipFill>
        <p:spPr>
          <a:xfrm>
            <a:off x="646580" y="1517072"/>
            <a:ext cx="3217761" cy="3279339"/>
          </a:xfrm>
          <a:prstGeom prst="rect">
            <a:avLst/>
          </a:prstGeom>
        </p:spPr>
      </p:pic>
      <p:sp>
        <p:nvSpPr>
          <p:cNvPr id="2" name="Title 1">
            <a:extLst>
              <a:ext uri="{FF2B5EF4-FFF2-40B4-BE49-F238E27FC236}">
                <a16:creationId xmlns:a16="http://schemas.microsoft.com/office/drawing/2014/main" id="{F0E05DCB-96A1-42B0-BAE9-AB005F4B769B}"/>
              </a:ext>
            </a:extLst>
          </p:cNvPr>
          <p:cNvSpPr>
            <a:spLocks noGrp="1"/>
          </p:cNvSpPr>
          <p:nvPr>
            <p:ph type="ctrTitle" hasCustomPrompt="1"/>
          </p:nvPr>
        </p:nvSpPr>
        <p:spPr>
          <a:xfrm>
            <a:off x="4199022" y="1122363"/>
            <a:ext cx="6079958" cy="2387600"/>
          </a:xfrm>
        </p:spPr>
        <p:txBody>
          <a:bodyPr anchor="b"/>
          <a:lstStyle>
            <a:lvl1pPr algn="l">
              <a:defRPr sz="6000" b="1">
                <a:ln>
                  <a:noFill/>
                </a:ln>
              </a:defRPr>
            </a:lvl1pPr>
          </a:lstStyle>
          <a:p>
            <a:r>
              <a:rPr lang="en-US" dirty="0"/>
              <a:t>Title</a:t>
            </a:r>
          </a:p>
        </p:txBody>
      </p:sp>
      <p:sp>
        <p:nvSpPr>
          <p:cNvPr id="3" name="Subtitle 2">
            <a:extLst>
              <a:ext uri="{FF2B5EF4-FFF2-40B4-BE49-F238E27FC236}">
                <a16:creationId xmlns:a16="http://schemas.microsoft.com/office/drawing/2014/main" id="{D75D4E3D-CF48-44DA-87C7-81B3BD76DA40}"/>
              </a:ext>
            </a:extLst>
          </p:cNvPr>
          <p:cNvSpPr>
            <a:spLocks noGrp="1"/>
          </p:cNvSpPr>
          <p:nvPr>
            <p:ph type="subTitle" idx="1" hasCustomPrompt="1"/>
          </p:nvPr>
        </p:nvSpPr>
        <p:spPr>
          <a:xfrm>
            <a:off x="4199020" y="3602038"/>
            <a:ext cx="607995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924795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8129A6-45FA-4410-AA64-97D4248BC4AD}"/>
              </a:ext>
            </a:extLst>
          </p:cNvPr>
          <p:cNvSpPr/>
          <p:nvPr/>
        </p:nvSpPr>
        <p:spPr>
          <a:xfrm>
            <a:off x="-9526" y="6311900"/>
            <a:ext cx="12201525" cy="546100"/>
          </a:xfrm>
          <a:prstGeom prst="rect">
            <a:avLst/>
          </a:prstGeom>
          <a:solidFill>
            <a:srgbClr val="183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wearing glasses&#10;&#10;Description automatically generated with low confidence">
            <a:extLst>
              <a:ext uri="{FF2B5EF4-FFF2-40B4-BE49-F238E27FC236}">
                <a16:creationId xmlns:a16="http://schemas.microsoft.com/office/drawing/2014/main" id="{F7C37F3C-7310-8C29-B38A-2ABD34D001C5}"/>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2" y="6311898"/>
            <a:ext cx="12192001" cy="546102"/>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DE330D6F-BC66-1B51-00B8-3050E9B40387}"/>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a:stretch/>
        </p:blipFill>
        <p:spPr>
          <a:xfrm>
            <a:off x="646580" y="1517072"/>
            <a:ext cx="3217761" cy="3279339"/>
          </a:xfrm>
          <a:prstGeom prst="rect">
            <a:avLst/>
          </a:prstGeom>
        </p:spPr>
      </p:pic>
      <p:sp>
        <p:nvSpPr>
          <p:cNvPr id="2" name="Title 1">
            <a:extLst>
              <a:ext uri="{FF2B5EF4-FFF2-40B4-BE49-F238E27FC236}">
                <a16:creationId xmlns:a16="http://schemas.microsoft.com/office/drawing/2014/main" id="{6E8BB767-6B4E-405B-B790-876C0A77634E}"/>
              </a:ext>
            </a:extLst>
          </p:cNvPr>
          <p:cNvSpPr>
            <a:spLocks noGrp="1"/>
          </p:cNvSpPr>
          <p:nvPr>
            <p:ph type="title"/>
          </p:nvPr>
        </p:nvSpPr>
        <p:spPr/>
        <p:txBody>
          <a:bodyPr/>
          <a:lstStyle>
            <a:lvl1pPr>
              <a:defRPr>
                <a:solidFill>
                  <a:srgbClr val="18354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9C94962-9A76-446B-ABAB-CC32186F60F0}"/>
              </a:ext>
            </a:extLst>
          </p:cNvPr>
          <p:cNvSpPr>
            <a:spLocks noGrp="1"/>
          </p:cNvSpPr>
          <p:nvPr>
            <p:ph idx="1"/>
          </p:nvPr>
        </p:nvSpPr>
        <p:spPr/>
        <p:txBody>
          <a:bodyPr/>
          <a:lstStyle>
            <a:lvl1pPr>
              <a:defRPr>
                <a:solidFill>
                  <a:srgbClr val="183544"/>
                </a:solidFill>
              </a:defRPr>
            </a:lvl1pPr>
            <a:lvl2pPr>
              <a:defRPr>
                <a:solidFill>
                  <a:srgbClr val="183544"/>
                </a:solidFill>
              </a:defRPr>
            </a:lvl2pPr>
            <a:lvl3pPr>
              <a:defRPr>
                <a:solidFill>
                  <a:srgbClr val="183544"/>
                </a:solidFill>
              </a:defRPr>
            </a:lvl3pPr>
            <a:lvl4pPr>
              <a:defRPr>
                <a:solidFill>
                  <a:srgbClr val="183544"/>
                </a:solidFill>
              </a:defRPr>
            </a:lvl4pPr>
            <a:lvl5pPr>
              <a:defRPr>
                <a:solidFill>
                  <a:srgbClr val="18354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ED72D68-1939-4950-82E7-F24B5031B4B4}"/>
              </a:ext>
            </a:extLst>
          </p:cNvPr>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pic>
        <p:nvPicPr>
          <p:cNvPr id="4" name="Picture 3">
            <a:extLst>
              <a:ext uri="{FF2B5EF4-FFF2-40B4-BE49-F238E27FC236}">
                <a16:creationId xmlns:a16="http://schemas.microsoft.com/office/drawing/2014/main" id="{DDE5C365-23C9-F716-0D0A-873C03A6B6B2}"/>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95677" y="6414895"/>
            <a:ext cx="1732514" cy="319751"/>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AF376CED-0B2F-0DA4-0023-D67585724593}"/>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6311899"/>
            <a:ext cx="2136980" cy="546101"/>
          </a:xfrm>
          <a:prstGeom prst="rect">
            <a:avLst/>
          </a:prstGeom>
        </p:spPr>
      </p:pic>
      <p:pic>
        <p:nvPicPr>
          <p:cNvPr id="11" name="Graphic 10">
            <a:extLst>
              <a:ext uri="{FF2B5EF4-FFF2-40B4-BE49-F238E27FC236}">
                <a16:creationId xmlns:a16="http://schemas.microsoft.com/office/drawing/2014/main" id="{3255040B-16C2-795D-6BD2-9E6BF4B79E29}"/>
              </a:ext>
            </a:extLst>
          </p:cNvPr>
          <p:cNvPicPr>
            <a:picLocks noChangeAspect="1"/>
          </p:cNvPicPr>
          <p:nvPr userDrawn="1"/>
        </p:nvPicPr>
        <p:blipFill rotWithShape="1">
          <a:blip r:embed="rId6">
            <a:lum bright="70000" contrast="-70000"/>
            <a:extLst>
              <a:ext uri="{28A0092B-C50C-407E-A947-70E740481C1C}">
                <a14:useLocalDpi xmlns:a14="http://schemas.microsoft.com/office/drawing/2010/main"/>
              </a:ext>
              <a:ext uri="{96DAC541-7B7A-43D3-8B79-37D633B846F1}">
                <asvg:svgBlip xmlns:asvg="http://schemas.microsoft.com/office/drawing/2016/SVG/main" r:embed="rId7"/>
              </a:ext>
            </a:extLst>
          </a:blip>
          <a:srcRect b="59826"/>
          <a:stretch/>
        </p:blipFill>
        <p:spPr>
          <a:xfrm>
            <a:off x="10188530" y="6370886"/>
            <a:ext cx="1894291" cy="407768"/>
          </a:xfrm>
          <a:prstGeom prst="rect">
            <a:avLst/>
          </a:prstGeom>
        </p:spPr>
      </p:pic>
      <p:sp>
        <p:nvSpPr>
          <p:cNvPr id="13" name="TextBox 12">
            <a:extLst>
              <a:ext uri="{FF2B5EF4-FFF2-40B4-BE49-F238E27FC236}">
                <a16:creationId xmlns:a16="http://schemas.microsoft.com/office/drawing/2014/main" id="{7FA8C35B-846F-5D74-2DF4-226D0CB3363F}"/>
              </a:ext>
            </a:extLst>
          </p:cNvPr>
          <p:cNvSpPr txBox="1"/>
          <p:nvPr userDrawn="1"/>
        </p:nvSpPr>
        <p:spPr>
          <a:xfrm>
            <a:off x="5586046" y="6446449"/>
            <a:ext cx="1019908" cy="276999"/>
          </a:xfrm>
          <a:prstGeom prst="rect">
            <a:avLst/>
          </a:prstGeom>
          <a:noFill/>
        </p:spPr>
        <p:txBody>
          <a:bodyPr wrap="square" rtlCol="0">
            <a:spAutoFit/>
          </a:bodyPr>
          <a:lstStyle/>
          <a:p>
            <a:pPr algn="ctr"/>
            <a:fld id="{2B5148F0-D1FB-8148-87EB-477BAEEF890D}" type="slidenum">
              <a:rPr lang="en-US" sz="1200" b="0" i="0" smtClean="0">
                <a:solidFill>
                  <a:schemeClr val="tx1"/>
                </a:solidFill>
                <a:latin typeface="IntelOne Display Light" panose="020B0403020203020204" pitchFamily="34" charset="77"/>
                <a:cs typeface="Arial" panose="020B0604020202020204" pitchFamily="34" charset="0"/>
              </a:rPr>
              <a:t>‹#›</a:t>
            </a:fld>
            <a:endParaRPr lang="en-US" sz="1200" b="0" i="0" dirty="0">
              <a:solidFill>
                <a:schemeClr val="tx1"/>
              </a:solidFill>
              <a:latin typeface="IntelOne Display Light" panose="020B0403020203020204" pitchFamily="34" charset="77"/>
              <a:cs typeface="Arial" panose="020B0604020202020204" pitchFamily="34" charset="0"/>
            </a:endParaRPr>
          </a:p>
        </p:txBody>
      </p:sp>
    </p:spTree>
    <p:extLst>
      <p:ext uri="{BB962C8B-B14F-4D97-AF65-F5344CB8AC3E}">
        <p14:creationId xmlns:p14="http://schemas.microsoft.com/office/powerpoint/2010/main" val="4162372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8129A6-45FA-4410-AA64-97D4248BC4AD}"/>
              </a:ext>
            </a:extLst>
          </p:cNvPr>
          <p:cNvSpPr/>
          <p:nvPr/>
        </p:nvSpPr>
        <p:spPr>
          <a:xfrm>
            <a:off x="-9526" y="6311900"/>
            <a:ext cx="12201525" cy="546100"/>
          </a:xfrm>
          <a:prstGeom prst="rect">
            <a:avLst/>
          </a:prstGeom>
          <a:solidFill>
            <a:srgbClr val="183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wearing glasses&#10;&#10;Description automatically generated with low confidence">
            <a:extLst>
              <a:ext uri="{FF2B5EF4-FFF2-40B4-BE49-F238E27FC236}">
                <a16:creationId xmlns:a16="http://schemas.microsoft.com/office/drawing/2014/main" id="{F7C37F3C-7310-8C29-B38A-2ABD34D001C5}"/>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2" y="6311898"/>
            <a:ext cx="12192001" cy="546102"/>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DE330D6F-BC66-1B51-00B8-3050E9B40387}"/>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a:stretch/>
        </p:blipFill>
        <p:spPr>
          <a:xfrm>
            <a:off x="646580" y="1517072"/>
            <a:ext cx="3217761" cy="3279339"/>
          </a:xfrm>
          <a:prstGeom prst="rect">
            <a:avLst/>
          </a:prstGeom>
        </p:spPr>
      </p:pic>
      <p:sp>
        <p:nvSpPr>
          <p:cNvPr id="2" name="Title 1">
            <a:extLst>
              <a:ext uri="{FF2B5EF4-FFF2-40B4-BE49-F238E27FC236}">
                <a16:creationId xmlns:a16="http://schemas.microsoft.com/office/drawing/2014/main" id="{6E8BB767-6B4E-405B-B790-876C0A77634E}"/>
              </a:ext>
            </a:extLst>
          </p:cNvPr>
          <p:cNvSpPr>
            <a:spLocks noGrp="1"/>
          </p:cNvSpPr>
          <p:nvPr>
            <p:ph type="title"/>
          </p:nvPr>
        </p:nvSpPr>
        <p:spPr/>
        <p:txBody>
          <a:bodyPr/>
          <a:lstStyle>
            <a:lvl1pPr>
              <a:defRPr>
                <a:solidFill>
                  <a:srgbClr val="183544"/>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DED72D68-1939-4950-82E7-F24B5031B4B4}"/>
              </a:ext>
            </a:extLst>
          </p:cNvPr>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pic>
        <p:nvPicPr>
          <p:cNvPr id="4" name="Picture 3">
            <a:extLst>
              <a:ext uri="{FF2B5EF4-FFF2-40B4-BE49-F238E27FC236}">
                <a16:creationId xmlns:a16="http://schemas.microsoft.com/office/drawing/2014/main" id="{DDE5C365-23C9-F716-0D0A-873C03A6B6B2}"/>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95677" y="6414895"/>
            <a:ext cx="1732514" cy="319751"/>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AF376CED-0B2F-0DA4-0023-D67585724593}"/>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6311899"/>
            <a:ext cx="2136980" cy="546101"/>
          </a:xfrm>
          <a:prstGeom prst="rect">
            <a:avLst/>
          </a:prstGeom>
        </p:spPr>
      </p:pic>
      <p:pic>
        <p:nvPicPr>
          <p:cNvPr id="11" name="Graphic 10">
            <a:extLst>
              <a:ext uri="{FF2B5EF4-FFF2-40B4-BE49-F238E27FC236}">
                <a16:creationId xmlns:a16="http://schemas.microsoft.com/office/drawing/2014/main" id="{3255040B-16C2-795D-6BD2-9E6BF4B79E29}"/>
              </a:ext>
            </a:extLst>
          </p:cNvPr>
          <p:cNvPicPr>
            <a:picLocks noChangeAspect="1"/>
          </p:cNvPicPr>
          <p:nvPr userDrawn="1"/>
        </p:nvPicPr>
        <p:blipFill rotWithShape="1">
          <a:blip r:embed="rId6">
            <a:lum bright="70000" contrast="-70000"/>
            <a:extLst>
              <a:ext uri="{28A0092B-C50C-407E-A947-70E740481C1C}">
                <a14:useLocalDpi xmlns:a14="http://schemas.microsoft.com/office/drawing/2010/main"/>
              </a:ext>
              <a:ext uri="{96DAC541-7B7A-43D3-8B79-37D633B846F1}">
                <asvg:svgBlip xmlns:asvg="http://schemas.microsoft.com/office/drawing/2016/SVG/main" r:embed="rId7"/>
              </a:ext>
            </a:extLst>
          </a:blip>
          <a:srcRect b="59826"/>
          <a:stretch/>
        </p:blipFill>
        <p:spPr>
          <a:xfrm>
            <a:off x="10188530" y="6370886"/>
            <a:ext cx="1894291" cy="407768"/>
          </a:xfrm>
          <a:prstGeom prst="rect">
            <a:avLst/>
          </a:prstGeom>
        </p:spPr>
      </p:pic>
      <p:sp>
        <p:nvSpPr>
          <p:cNvPr id="3" name="TextBox 2">
            <a:extLst>
              <a:ext uri="{FF2B5EF4-FFF2-40B4-BE49-F238E27FC236}">
                <a16:creationId xmlns:a16="http://schemas.microsoft.com/office/drawing/2014/main" id="{F63ACDE3-C845-9437-D366-44A191E0733A}"/>
              </a:ext>
            </a:extLst>
          </p:cNvPr>
          <p:cNvSpPr txBox="1"/>
          <p:nvPr userDrawn="1"/>
        </p:nvSpPr>
        <p:spPr>
          <a:xfrm>
            <a:off x="5586046" y="6446449"/>
            <a:ext cx="1019908" cy="276999"/>
          </a:xfrm>
          <a:prstGeom prst="rect">
            <a:avLst/>
          </a:prstGeom>
          <a:noFill/>
        </p:spPr>
        <p:txBody>
          <a:bodyPr wrap="square" rtlCol="0">
            <a:spAutoFit/>
          </a:bodyPr>
          <a:lstStyle/>
          <a:p>
            <a:pPr algn="ctr"/>
            <a:fld id="{2B5148F0-D1FB-8148-87EB-477BAEEF890D}" type="slidenum">
              <a:rPr lang="en-US" sz="1200" b="0" i="0" smtClean="0">
                <a:solidFill>
                  <a:schemeClr val="tx1"/>
                </a:solidFill>
                <a:latin typeface="IntelOne Display Light" panose="020B0403020203020204" pitchFamily="34" charset="77"/>
                <a:cs typeface="Arial" panose="020B0604020202020204" pitchFamily="34" charset="0"/>
              </a:rPr>
              <a:t>‹#›</a:t>
            </a:fld>
            <a:endParaRPr lang="en-US" sz="1200" b="0" i="0" dirty="0">
              <a:solidFill>
                <a:schemeClr val="tx1"/>
              </a:solidFill>
              <a:latin typeface="IntelOne Display Light" panose="020B0403020203020204" pitchFamily="34" charset="77"/>
              <a:cs typeface="Arial" panose="020B0604020202020204" pitchFamily="34" charset="0"/>
            </a:endParaRPr>
          </a:p>
        </p:txBody>
      </p:sp>
    </p:spTree>
    <p:extLst>
      <p:ext uri="{BB962C8B-B14F-4D97-AF65-F5344CB8AC3E}">
        <p14:creationId xmlns:p14="http://schemas.microsoft.com/office/powerpoint/2010/main" val="351605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descr="A person wearing glasses&#10;&#10;Description automatically generated with low confidence">
            <a:extLst>
              <a:ext uri="{FF2B5EF4-FFF2-40B4-BE49-F238E27FC236}">
                <a16:creationId xmlns:a16="http://schemas.microsoft.com/office/drawing/2014/main" id="{FF4254EF-0631-58AC-D3F3-B8CEA04676E1}"/>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0E15A0E0-593A-82B3-1588-CD9F03E76A1F}"/>
              </a:ext>
            </a:extLst>
          </p:cNvPr>
          <p:cNvPicPr>
            <a:picLocks noChangeAspect="1"/>
          </p:cNvPicPr>
          <p:nvPr userDrawn="1"/>
        </p:nvPicPr>
        <p:blipFill rotWithShape="1">
          <a:blip r:embed="rId3">
            <a:alphaModFix amt="50000"/>
            <a:extLst>
              <a:ext uri="{28A0092B-C50C-407E-A947-70E740481C1C}">
                <a14:useLocalDpi xmlns:a14="http://schemas.microsoft.com/office/drawing/2010/main"/>
              </a:ext>
            </a:extLst>
          </a:blip>
          <a:srcRect/>
          <a:stretch/>
        </p:blipFill>
        <p:spPr>
          <a:xfrm>
            <a:off x="9994233" y="100666"/>
            <a:ext cx="1959032" cy="207358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F4AC50E3-0B65-2C2C-4E96-B82D7642EB7A}"/>
              </a:ext>
            </a:extLst>
          </p:cNvPr>
          <p:cNvPicPr>
            <a:picLocks noChangeAspect="1"/>
          </p:cNvPicPr>
          <p:nvPr userDrawn="1"/>
        </p:nvPicPr>
        <p:blipFill rotWithShape="1">
          <a:blip r:embed="rId4">
            <a:alphaModFix amt="50000"/>
            <a:extLst>
              <a:ext uri="{28A0092B-C50C-407E-A947-70E740481C1C}">
                <a14:useLocalDpi xmlns:a14="http://schemas.microsoft.com/office/drawing/2010/main"/>
              </a:ext>
            </a:extLst>
          </a:blip>
          <a:srcRect t="-43869"/>
          <a:stretch/>
        </p:blipFill>
        <p:spPr>
          <a:xfrm>
            <a:off x="-1344910" y="-727215"/>
            <a:ext cx="2689819" cy="1655762"/>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53AF8E33-8428-3983-609B-957B8A021A10}"/>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5735637"/>
            <a:ext cx="2136980" cy="1527426"/>
          </a:xfrm>
          <a:prstGeom prst="rect">
            <a:avLst/>
          </a:prstGeom>
        </p:spPr>
      </p:pic>
      <p:pic>
        <p:nvPicPr>
          <p:cNvPr id="9" name="Picture 8" descr="Logo&#10;&#10;Description automatically generated with low confidence">
            <a:extLst>
              <a:ext uri="{FF2B5EF4-FFF2-40B4-BE49-F238E27FC236}">
                <a16:creationId xmlns:a16="http://schemas.microsoft.com/office/drawing/2014/main" id="{96ED6896-2C8D-FA49-3C4E-26948533D4D7}"/>
              </a:ext>
            </a:extLst>
          </p:cNvPr>
          <p:cNvPicPr>
            <a:picLocks noChangeAspect="1"/>
          </p:cNvPicPr>
          <p:nvPr userDrawn="1"/>
        </p:nvPicPr>
        <p:blipFill rotWithShape="1">
          <a:blip r:embed="rId6">
            <a:alphaModFix amt="35000"/>
            <a:extLst>
              <a:ext uri="{28A0092B-C50C-407E-A947-70E740481C1C}">
                <a14:useLocalDpi xmlns:a14="http://schemas.microsoft.com/office/drawing/2010/main"/>
              </a:ext>
            </a:extLst>
          </a:blip>
          <a:srcRect/>
          <a:stretch/>
        </p:blipFill>
        <p:spPr>
          <a:xfrm>
            <a:off x="646580" y="1514551"/>
            <a:ext cx="3217761" cy="3279339"/>
          </a:xfrm>
          <a:prstGeom prst="rect">
            <a:avLst/>
          </a:prstGeom>
        </p:spPr>
      </p:pic>
      <p:sp>
        <p:nvSpPr>
          <p:cNvPr id="2" name="Title 1">
            <a:extLst>
              <a:ext uri="{FF2B5EF4-FFF2-40B4-BE49-F238E27FC236}">
                <a16:creationId xmlns:a16="http://schemas.microsoft.com/office/drawing/2014/main" id="{959D1AE1-0B9E-485C-BFFF-EB19A84D8BEA}"/>
              </a:ext>
            </a:extLst>
          </p:cNvPr>
          <p:cNvSpPr>
            <a:spLocks noGrp="1"/>
          </p:cNvSpPr>
          <p:nvPr>
            <p:ph type="title"/>
          </p:nvPr>
        </p:nvSpPr>
        <p:spPr>
          <a:xfrm>
            <a:off x="4188940" y="626456"/>
            <a:ext cx="7158509"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1D573AA9-8B82-4663-A913-C8403E456958}"/>
              </a:ext>
            </a:extLst>
          </p:cNvPr>
          <p:cNvSpPr>
            <a:spLocks noGrp="1"/>
          </p:cNvSpPr>
          <p:nvPr>
            <p:ph type="body" idx="1"/>
          </p:nvPr>
        </p:nvSpPr>
        <p:spPr>
          <a:xfrm>
            <a:off x="4188940" y="3506181"/>
            <a:ext cx="71585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F489B5B7-5AFE-4D4E-9BB8-15A59A9B0BE9}"/>
              </a:ext>
            </a:extLst>
          </p:cNvPr>
          <p:cNvSpPr>
            <a:spLocks noGrp="1"/>
          </p:cNvSpPr>
          <p:nvPr>
            <p:ph type="ftr" sz="quarter" idx="11"/>
          </p:nvPr>
        </p:nvSpPr>
        <p:spPr/>
        <p:txBody>
          <a:bodyPr/>
          <a:lstStyle/>
          <a:p>
            <a:endParaRPr lang="en-US"/>
          </a:p>
        </p:txBody>
      </p:sp>
      <p:sp>
        <p:nvSpPr>
          <p:cNvPr id="10" name="TextBox 9">
            <a:extLst>
              <a:ext uri="{FF2B5EF4-FFF2-40B4-BE49-F238E27FC236}">
                <a16:creationId xmlns:a16="http://schemas.microsoft.com/office/drawing/2014/main" id="{61F19137-39DC-54B1-9BDC-12F83984E515}"/>
              </a:ext>
            </a:extLst>
          </p:cNvPr>
          <p:cNvSpPr txBox="1"/>
          <p:nvPr userDrawn="1"/>
        </p:nvSpPr>
        <p:spPr>
          <a:xfrm>
            <a:off x="5586046" y="6446449"/>
            <a:ext cx="1019908" cy="276999"/>
          </a:xfrm>
          <a:prstGeom prst="rect">
            <a:avLst/>
          </a:prstGeom>
          <a:noFill/>
        </p:spPr>
        <p:txBody>
          <a:bodyPr wrap="square" rtlCol="0">
            <a:spAutoFit/>
          </a:bodyPr>
          <a:lstStyle/>
          <a:p>
            <a:pPr algn="ctr"/>
            <a:fld id="{2B5148F0-D1FB-8148-87EB-477BAEEF890D}" type="slidenum">
              <a:rPr lang="en-US" sz="1200" b="0" i="0" smtClean="0">
                <a:solidFill>
                  <a:schemeClr val="tx1"/>
                </a:solidFill>
                <a:latin typeface="IntelOne Display Light" panose="020B0403020203020204" pitchFamily="34" charset="77"/>
                <a:cs typeface="Arial" panose="020B0604020202020204" pitchFamily="34" charset="0"/>
              </a:rPr>
              <a:t>‹#›</a:t>
            </a:fld>
            <a:endParaRPr lang="en-US" sz="1200" b="0" i="0" dirty="0">
              <a:solidFill>
                <a:schemeClr val="tx1"/>
              </a:solidFill>
              <a:latin typeface="IntelOne Display Light" panose="020B0403020203020204" pitchFamily="34" charset="77"/>
              <a:cs typeface="Arial" panose="020B0604020202020204" pitchFamily="34" charset="0"/>
            </a:endParaRPr>
          </a:p>
        </p:txBody>
      </p:sp>
    </p:spTree>
    <p:extLst>
      <p:ext uri="{BB962C8B-B14F-4D97-AF65-F5344CB8AC3E}">
        <p14:creationId xmlns:p14="http://schemas.microsoft.com/office/powerpoint/2010/main" val="185874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erson wearing glasses&#10;&#10;Description automatically generated with low confidence">
            <a:extLst>
              <a:ext uri="{FF2B5EF4-FFF2-40B4-BE49-F238E27FC236}">
                <a16:creationId xmlns:a16="http://schemas.microsoft.com/office/drawing/2014/main" id="{4F6DAC4B-B566-2867-4F24-00B0F5667C1F}"/>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0CF53501-2848-D942-1958-DE4B1CA20215}"/>
              </a:ext>
            </a:extLst>
          </p:cNvPr>
          <p:cNvPicPr>
            <a:picLocks noChangeAspect="1"/>
          </p:cNvPicPr>
          <p:nvPr userDrawn="1"/>
        </p:nvPicPr>
        <p:blipFill rotWithShape="1">
          <a:blip r:embed="rId3">
            <a:alphaModFix amt="50000"/>
            <a:extLst>
              <a:ext uri="{28A0092B-C50C-407E-A947-70E740481C1C}">
                <a14:useLocalDpi xmlns:a14="http://schemas.microsoft.com/office/drawing/2010/main"/>
              </a:ext>
            </a:extLst>
          </a:blip>
          <a:srcRect/>
          <a:stretch/>
        </p:blipFill>
        <p:spPr>
          <a:xfrm>
            <a:off x="9994233" y="100666"/>
            <a:ext cx="1959032" cy="2073583"/>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6488184E-3340-B05C-1086-69D2AFA04F17}"/>
              </a:ext>
            </a:extLst>
          </p:cNvPr>
          <p:cNvPicPr>
            <a:picLocks noChangeAspect="1"/>
          </p:cNvPicPr>
          <p:nvPr userDrawn="1"/>
        </p:nvPicPr>
        <p:blipFill rotWithShape="1">
          <a:blip r:embed="rId4">
            <a:alphaModFix amt="50000"/>
            <a:extLst>
              <a:ext uri="{28A0092B-C50C-407E-A947-70E740481C1C}">
                <a14:useLocalDpi xmlns:a14="http://schemas.microsoft.com/office/drawing/2010/main"/>
              </a:ext>
            </a:extLst>
          </a:blip>
          <a:srcRect t="-43869"/>
          <a:stretch/>
        </p:blipFill>
        <p:spPr>
          <a:xfrm>
            <a:off x="-1344910" y="-727215"/>
            <a:ext cx="2689819" cy="1655762"/>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C63F4BB7-7FCA-4591-7461-4C4C05C6D287}"/>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5735637"/>
            <a:ext cx="2136980" cy="1527426"/>
          </a:xfrm>
          <a:prstGeom prst="rect">
            <a:avLst/>
          </a:prstGeom>
        </p:spPr>
      </p:pic>
      <p:pic>
        <p:nvPicPr>
          <p:cNvPr id="7" name="Picture 6" descr="Logo&#10;&#10;Description automatically generated with low confidence">
            <a:extLst>
              <a:ext uri="{FF2B5EF4-FFF2-40B4-BE49-F238E27FC236}">
                <a16:creationId xmlns:a16="http://schemas.microsoft.com/office/drawing/2014/main" id="{12A8D46D-4B2E-FE59-B470-9D4443831CC1}"/>
              </a:ext>
            </a:extLst>
          </p:cNvPr>
          <p:cNvPicPr>
            <a:picLocks noChangeAspect="1"/>
          </p:cNvPicPr>
          <p:nvPr userDrawn="1"/>
        </p:nvPicPr>
        <p:blipFill rotWithShape="1">
          <a:blip r:embed="rId6">
            <a:alphaModFix amt="35000"/>
            <a:extLst>
              <a:ext uri="{28A0092B-C50C-407E-A947-70E740481C1C}">
                <a14:useLocalDpi xmlns:a14="http://schemas.microsoft.com/office/drawing/2010/main"/>
              </a:ext>
            </a:extLst>
          </a:blip>
          <a:srcRect/>
          <a:stretch/>
        </p:blipFill>
        <p:spPr>
          <a:xfrm>
            <a:off x="3759374" y="1047659"/>
            <a:ext cx="4673249" cy="4762681"/>
          </a:xfrm>
          <a:prstGeom prst="rect">
            <a:avLst/>
          </a:prstGeom>
        </p:spPr>
      </p:pic>
      <p:sp>
        <p:nvSpPr>
          <p:cNvPr id="3" name="TextBox 2">
            <a:extLst>
              <a:ext uri="{FF2B5EF4-FFF2-40B4-BE49-F238E27FC236}">
                <a16:creationId xmlns:a16="http://schemas.microsoft.com/office/drawing/2014/main" id="{0CCECB76-3278-1DC4-2287-8F8F01EE06EA}"/>
              </a:ext>
            </a:extLst>
          </p:cNvPr>
          <p:cNvSpPr txBox="1"/>
          <p:nvPr userDrawn="1"/>
        </p:nvSpPr>
        <p:spPr>
          <a:xfrm>
            <a:off x="5586046" y="6446449"/>
            <a:ext cx="1019908" cy="276999"/>
          </a:xfrm>
          <a:prstGeom prst="rect">
            <a:avLst/>
          </a:prstGeom>
          <a:noFill/>
        </p:spPr>
        <p:txBody>
          <a:bodyPr wrap="square" rtlCol="0">
            <a:spAutoFit/>
          </a:bodyPr>
          <a:lstStyle/>
          <a:p>
            <a:pPr algn="ctr"/>
            <a:fld id="{2B5148F0-D1FB-8148-87EB-477BAEEF890D}" type="slidenum">
              <a:rPr lang="en-US" sz="1200" b="0" i="0" smtClean="0">
                <a:solidFill>
                  <a:schemeClr val="tx1"/>
                </a:solidFill>
                <a:latin typeface="IntelOne Display Light" panose="020B0403020203020204" pitchFamily="34" charset="77"/>
                <a:cs typeface="Arial" panose="020B0604020202020204" pitchFamily="34" charset="0"/>
              </a:rPr>
              <a:t>‹#›</a:t>
            </a:fld>
            <a:endParaRPr lang="en-US" sz="1200" b="0" i="0" dirty="0">
              <a:solidFill>
                <a:schemeClr val="tx1"/>
              </a:solidFill>
              <a:latin typeface="IntelOne Display Light" panose="020B0403020203020204" pitchFamily="34" charset="77"/>
              <a:cs typeface="Arial" panose="020B0604020202020204" pitchFamily="34" charset="0"/>
            </a:endParaRPr>
          </a:p>
        </p:txBody>
      </p:sp>
    </p:spTree>
    <p:extLst>
      <p:ext uri="{BB962C8B-B14F-4D97-AF65-F5344CB8AC3E}">
        <p14:creationId xmlns:p14="http://schemas.microsoft.com/office/powerpoint/2010/main" val="59065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descr="A person wearing glasses&#10;&#10;Description automatically generated with low confidence">
            <a:extLst>
              <a:ext uri="{FF2B5EF4-FFF2-40B4-BE49-F238E27FC236}">
                <a16:creationId xmlns:a16="http://schemas.microsoft.com/office/drawing/2014/main" id="{4F6DAC4B-B566-2867-4F24-00B0F5667C1F}"/>
              </a:ext>
            </a:extLst>
          </p:cNvPr>
          <p:cNvPicPr>
            <a:picLocks noChangeAspect="1"/>
          </p:cNvPicPr>
          <p:nvPr userDrawn="1"/>
        </p:nvPicPr>
        <p:blipFill rotWithShape="1">
          <a:blip r:embed="rId2">
            <a:alphaModFix amt="20000"/>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0CF53501-2848-D942-1958-DE4B1CA20215}"/>
              </a:ext>
            </a:extLst>
          </p:cNvPr>
          <p:cNvPicPr>
            <a:picLocks noChangeAspect="1"/>
          </p:cNvPicPr>
          <p:nvPr userDrawn="1"/>
        </p:nvPicPr>
        <p:blipFill rotWithShape="1">
          <a:blip r:embed="rId3">
            <a:alphaModFix amt="50000"/>
            <a:extLst>
              <a:ext uri="{28A0092B-C50C-407E-A947-70E740481C1C}">
                <a14:useLocalDpi xmlns:a14="http://schemas.microsoft.com/office/drawing/2010/main"/>
              </a:ext>
            </a:extLst>
          </a:blip>
          <a:srcRect/>
          <a:stretch/>
        </p:blipFill>
        <p:spPr>
          <a:xfrm>
            <a:off x="9994233" y="100666"/>
            <a:ext cx="1959032" cy="2073583"/>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6488184E-3340-B05C-1086-69D2AFA04F17}"/>
              </a:ext>
            </a:extLst>
          </p:cNvPr>
          <p:cNvPicPr>
            <a:picLocks noChangeAspect="1"/>
          </p:cNvPicPr>
          <p:nvPr userDrawn="1"/>
        </p:nvPicPr>
        <p:blipFill rotWithShape="1">
          <a:blip r:embed="rId4">
            <a:alphaModFix amt="50000"/>
            <a:extLst>
              <a:ext uri="{28A0092B-C50C-407E-A947-70E740481C1C}">
                <a14:useLocalDpi xmlns:a14="http://schemas.microsoft.com/office/drawing/2010/main"/>
              </a:ext>
            </a:extLst>
          </a:blip>
          <a:srcRect t="-43869"/>
          <a:stretch/>
        </p:blipFill>
        <p:spPr>
          <a:xfrm>
            <a:off x="-1344910" y="-727215"/>
            <a:ext cx="2689819" cy="1655762"/>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C63F4BB7-7FCA-4591-7461-4C4C05C6D287}"/>
              </a:ext>
            </a:extLst>
          </p:cNvPr>
          <p:cNvPicPr>
            <a:picLocks noChangeAspect="1"/>
          </p:cNvPicPr>
          <p:nvPr userDrawn="1"/>
        </p:nvPicPr>
        <p:blipFill rotWithShape="1">
          <a:blip r:embed="rId5">
            <a:alphaModFix amt="50000"/>
            <a:extLst>
              <a:ext uri="{28A0092B-C50C-407E-A947-70E740481C1C}">
                <a14:useLocalDpi xmlns:a14="http://schemas.microsoft.com/office/drawing/2010/main"/>
              </a:ext>
            </a:extLst>
          </a:blip>
          <a:srcRect/>
          <a:stretch/>
        </p:blipFill>
        <p:spPr>
          <a:xfrm>
            <a:off x="2816021" y="5735637"/>
            <a:ext cx="2136980" cy="1527426"/>
          </a:xfrm>
          <a:prstGeom prst="rect">
            <a:avLst/>
          </a:prstGeom>
        </p:spPr>
      </p:pic>
    </p:spTree>
    <p:extLst>
      <p:ext uri="{BB962C8B-B14F-4D97-AF65-F5344CB8AC3E}">
        <p14:creationId xmlns:p14="http://schemas.microsoft.com/office/powerpoint/2010/main" val="226875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8354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05A86F-5DDA-4AC3-C155-DA8774F69B89}"/>
              </a:ext>
            </a:extLst>
          </p:cNvPr>
          <p:cNvPicPr>
            <a:picLocks noChangeAspect="1"/>
          </p:cNvPicPr>
          <p:nvPr userDrawn="1"/>
        </p:nvPicPr>
        <p:blipFill rotWithShape="1">
          <a:blip r:embed="rId8">
            <a:extLst>
              <a:ext uri="{28A0092B-C50C-407E-A947-70E740481C1C}">
                <a14:useLocalDpi xmlns:a14="http://schemas.microsoft.com/office/drawing/2010/main"/>
              </a:ext>
            </a:extLst>
          </a:blip>
          <a:srcRect/>
          <a:stretch/>
        </p:blipFill>
        <p:spPr>
          <a:xfrm>
            <a:off x="195677" y="6414895"/>
            <a:ext cx="1732514" cy="319751"/>
          </a:xfrm>
          <a:prstGeom prst="rect">
            <a:avLst/>
          </a:prstGeom>
        </p:spPr>
      </p:pic>
      <p:sp>
        <p:nvSpPr>
          <p:cNvPr id="2" name="Title Placeholder 1">
            <a:extLst>
              <a:ext uri="{FF2B5EF4-FFF2-40B4-BE49-F238E27FC236}">
                <a16:creationId xmlns:a16="http://schemas.microsoft.com/office/drawing/2014/main" id="{D1647C86-71F0-44B6-B726-E96EF6C7DA34}"/>
              </a:ext>
            </a:extLst>
          </p:cNvPr>
          <p:cNvSpPr>
            <a:spLocks noGrp="1"/>
          </p:cNvSpPr>
          <p:nvPr>
            <p:ph type="title"/>
          </p:nvPr>
        </p:nvSpPr>
        <p:spPr>
          <a:xfrm>
            <a:off x="838200" y="365125"/>
            <a:ext cx="10515600" cy="1325563"/>
          </a:xfrm>
          <a:prstGeom prst="rect">
            <a:avLst/>
          </a:prstGeom>
          <a:ln>
            <a:noFill/>
          </a:ln>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48B47BB-6CA2-473D-B70F-31F828BAD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B4AA470-17DB-45C8-B56A-33771A258BF4}"/>
              </a:ext>
            </a:extLst>
          </p:cNvPr>
          <p:cNvSpPr>
            <a:spLocks noGrp="1"/>
          </p:cNvSpPr>
          <p:nvPr>
            <p:ph type="ftr" sz="quarter" idx="3"/>
          </p:nvPr>
        </p:nvSpPr>
        <p:spPr>
          <a:xfrm>
            <a:off x="7239000" y="63922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9" name="Picture 8" descr="Logo&#10;&#10;Description automatically generated with medium confidence">
            <a:extLst>
              <a:ext uri="{FF2B5EF4-FFF2-40B4-BE49-F238E27FC236}">
                <a16:creationId xmlns:a16="http://schemas.microsoft.com/office/drawing/2014/main" id="{B1141D3E-54D6-44BD-838E-B75B2A823A3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975042" y="6329720"/>
            <a:ext cx="2216958" cy="490099"/>
          </a:xfrm>
          <a:prstGeom prst="rect">
            <a:avLst/>
          </a:prstGeom>
        </p:spPr>
      </p:pic>
    </p:spTree>
    <p:extLst>
      <p:ext uri="{BB962C8B-B14F-4D97-AF65-F5344CB8AC3E}">
        <p14:creationId xmlns:p14="http://schemas.microsoft.com/office/powerpoint/2010/main" val="1290325689"/>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ln>
            <a:noFill/>
          </a:ln>
          <a:solidFill>
            <a:schemeClr val="tx2"/>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ln>
            <a:noFill/>
          </a:ln>
          <a:solidFill>
            <a:schemeClr val="tx2"/>
          </a:solidFill>
          <a:latin typeface="IntelOne Display Light" panose="020B0403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ln>
            <a:noFill/>
          </a:ln>
          <a:solidFill>
            <a:schemeClr val="tx2"/>
          </a:solidFill>
          <a:latin typeface="IntelOne Display Light" panose="020B0403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ln>
            <a:noFill/>
          </a:ln>
          <a:solidFill>
            <a:schemeClr val="tx2"/>
          </a:solidFill>
          <a:latin typeface="IntelOne Display Light" panose="020B0403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ln>
            <a:noFill/>
          </a:ln>
          <a:solidFill>
            <a:schemeClr val="tx2"/>
          </a:solidFill>
          <a:latin typeface="IntelOne Display Light" panose="020B0403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ln>
            <a:noFill/>
          </a:ln>
          <a:solidFill>
            <a:schemeClr val="tx2"/>
          </a:solidFill>
          <a:latin typeface="IntelOne Display Light" panose="020B04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s://www.pexels.com/photo/close-up-photo-of-codes-1089440/" TargetMode="External"/><Relationship Id="rId3" Type="http://schemas.openxmlformats.org/officeDocument/2006/relationships/image" Target="../media/image21.jpeg"/><Relationship Id="rId7" Type="http://schemas.openxmlformats.org/officeDocument/2006/relationships/image" Target="../media/image23.jpeg"/><Relationship Id="rId12" Type="http://schemas.openxmlformats.org/officeDocument/2006/relationships/hyperlink" Target="https://unsplash.com/photos/fN603qcEA7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unsplash.com/photos/XkKCui44iM0" TargetMode="External"/><Relationship Id="rId11" Type="http://schemas.openxmlformats.org/officeDocument/2006/relationships/image" Target="../media/image24.jpeg"/><Relationship Id="rId5" Type="http://schemas.openxmlformats.org/officeDocument/2006/relationships/image" Target="../media/image22.jpeg"/><Relationship Id="rId10" Type="http://schemas.openxmlformats.org/officeDocument/2006/relationships/hyperlink" Target="https://www.pexels.com/" TargetMode="External"/><Relationship Id="rId4" Type="http://schemas.openxmlformats.org/officeDocument/2006/relationships/hyperlink" Target="https://unsplash.com/photos/7okkFhxrxNw" TargetMode="External"/><Relationship Id="rId9" Type="http://schemas.openxmlformats.org/officeDocument/2006/relationships/hyperlink" Target="https://unsplash.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hyperlink" Target="https://openssf.org/oss-security-mobilization-plan/" TargetMode="Externa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F26B6AB-98E5-D5E5-9B11-A18372712D47}"/>
              </a:ext>
            </a:extLst>
          </p:cNvPr>
          <p:cNvCxnSpPr/>
          <p:nvPr/>
        </p:nvCxnSpPr>
        <p:spPr>
          <a:xfrm>
            <a:off x="7787726" y="5326272"/>
            <a:ext cx="0" cy="6978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33C814B2-385D-7CEE-3116-9FE5D168837D}"/>
              </a:ext>
            </a:extLst>
          </p:cNvPr>
          <p:cNvSpPr>
            <a:spLocks noGrp="1"/>
          </p:cNvSpPr>
          <p:nvPr>
            <p:ph type="subTitle" idx="1"/>
          </p:nvPr>
        </p:nvSpPr>
        <p:spPr/>
        <p:txBody>
          <a:bodyPr/>
          <a:lstStyle/>
          <a:p>
            <a:r>
              <a:rPr lang="en-US" dirty="0">
                <a:effectLst>
                  <a:outerShdw blurRad="50800" dist="38100" dir="2700000" algn="tl" rotWithShape="0">
                    <a:prstClr val="black">
                      <a:alpha val="40000"/>
                    </a:prstClr>
                  </a:outerShdw>
                </a:effectLst>
              </a:rPr>
              <a:t>Christopher “</a:t>
            </a:r>
            <a:r>
              <a:rPr lang="en-US" dirty="0" err="1">
                <a:effectLst>
                  <a:outerShdw blurRad="50800" dist="38100" dir="2700000" algn="tl" rotWithShape="0">
                    <a:prstClr val="black">
                      <a:alpha val="40000"/>
                    </a:prstClr>
                  </a:outerShdw>
                </a:effectLst>
              </a:rPr>
              <a:t>CRob</a:t>
            </a:r>
            <a:r>
              <a:rPr lang="en-US" dirty="0">
                <a:effectLst>
                  <a:outerShdw blurRad="50800" dist="38100" dir="2700000" algn="tl" rotWithShape="0">
                    <a:prstClr val="black">
                      <a:alpha val="40000"/>
                    </a:prstClr>
                  </a:outerShdw>
                </a:effectLst>
              </a:rPr>
              <a:t>” Robinson</a:t>
            </a:r>
          </a:p>
          <a:p>
            <a:r>
              <a:rPr lang="en-US" dirty="0">
                <a:effectLst>
                  <a:outerShdw blurRad="50800" dist="38100" dir="2700000" algn="tl" rotWithShape="0">
                    <a:prstClr val="black">
                      <a:alpha val="40000"/>
                    </a:prstClr>
                  </a:outerShdw>
                </a:effectLst>
              </a:rPr>
              <a:t>Director of Security Communications, Intel</a:t>
            </a:r>
          </a:p>
        </p:txBody>
      </p:sp>
      <p:sp>
        <p:nvSpPr>
          <p:cNvPr id="7" name="Title 6">
            <a:extLst>
              <a:ext uri="{FF2B5EF4-FFF2-40B4-BE49-F238E27FC236}">
                <a16:creationId xmlns:a16="http://schemas.microsoft.com/office/drawing/2014/main" id="{40F009C2-D06A-29F5-7B0E-DAF2FBD30FB9}"/>
              </a:ext>
            </a:extLst>
          </p:cNvPr>
          <p:cNvSpPr>
            <a:spLocks noGrp="1"/>
          </p:cNvSpPr>
          <p:nvPr>
            <p:ph type="ctrTitle"/>
          </p:nvPr>
        </p:nvSpPr>
        <p:spPr>
          <a:xfrm>
            <a:off x="4199022" y="1122363"/>
            <a:ext cx="6637300" cy="2387600"/>
          </a:xfrm>
        </p:spPr>
        <p:txBody>
          <a:bodyPr>
            <a:normAutofit fontScale="90000"/>
          </a:bodyPr>
          <a:lstStyle/>
          <a:p>
            <a:r>
              <a:rPr lang="en-US" dirty="0">
                <a:effectLst>
                  <a:outerShdw blurRad="50800" dist="38100" dir="2700000" algn="tl" rotWithShape="0">
                    <a:prstClr val="black">
                      <a:alpha val="40000"/>
                    </a:prstClr>
                  </a:outerShdw>
                </a:effectLst>
              </a:rPr>
              <a:t>The Future of </a:t>
            </a:r>
            <a:br>
              <a:rPr lang="en-US" dirty="0">
                <a:effectLst>
                  <a:outerShdw blurRad="50800" dist="38100" dir="2700000" algn="tl" rotWithShape="0">
                    <a:prstClr val="black">
                      <a:alpha val="40000"/>
                    </a:prstClr>
                  </a:outerShdw>
                </a:effectLst>
              </a:rPr>
            </a:br>
            <a:r>
              <a:rPr lang="en-US" dirty="0">
                <a:effectLst>
                  <a:outerShdw blurRad="50800" dist="38100" dir="2700000" algn="tl" rotWithShape="0">
                    <a:prstClr val="black">
                      <a:alpha val="40000"/>
                    </a:prstClr>
                  </a:outerShdw>
                </a:effectLst>
              </a:rPr>
              <a:t>Open Source is Trust</a:t>
            </a:r>
            <a:endParaRPr lang="en-US" dirty="0"/>
          </a:p>
        </p:txBody>
      </p:sp>
      <p:sp>
        <p:nvSpPr>
          <p:cNvPr id="8" name="Title 1">
            <a:extLst>
              <a:ext uri="{FF2B5EF4-FFF2-40B4-BE49-F238E27FC236}">
                <a16:creationId xmlns:a16="http://schemas.microsoft.com/office/drawing/2014/main" id="{61731578-DBC8-FC28-6A37-E130F3CC2EDC}"/>
              </a:ext>
            </a:extLst>
          </p:cNvPr>
          <p:cNvSpPr txBox="1">
            <a:spLocks/>
          </p:cNvSpPr>
          <p:nvPr/>
        </p:nvSpPr>
        <p:spPr>
          <a:xfrm>
            <a:off x="6398535" y="4887434"/>
            <a:ext cx="1553632"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1800" dirty="0">
                <a:solidFill>
                  <a:schemeClr val="bg1">
                    <a:lumMod val="50000"/>
                    <a:lumOff val="50000"/>
                  </a:schemeClr>
                </a:solidFill>
                <a:latin typeface="IntelOne Display Light" panose="020B0403020203020204" pitchFamily="34" charset="0"/>
                <a:ea typeface="+mn-ea"/>
                <a:cs typeface="+mn-cs"/>
              </a:rPr>
              <a:t>#</a:t>
            </a:r>
            <a:r>
              <a:rPr lang="en-US" sz="1800" dirty="0" err="1">
                <a:solidFill>
                  <a:schemeClr val="bg1">
                    <a:lumMod val="50000"/>
                    <a:lumOff val="50000"/>
                  </a:schemeClr>
                </a:solidFill>
                <a:latin typeface="IntelOne Display Light" panose="020B0403020203020204" pitchFamily="34" charset="0"/>
                <a:ea typeface="+mn-ea"/>
                <a:cs typeface="+mn-cs"/>
              </a:rPr>
              <a:t>ossummit</a:t>
            </a:r>
            <a:endParaRPr lang="en-US" sz="1800" b="1" dirty="0">
              <a:solidFill>
                <a:schemeClr val="bg1">
                  <a:lumMod val="50000"/>
                  <a:lumOff val="50000"/>
                </a:schemeClr>
              </a:solidFill>
            </a:endParaRPr>
          </a:p>
        </p:txBody>
      </p:sp>
      <p:sp>
        <p:nvSpPr>
          <p:cNvPr id="10" name="Title 1">
            <a:extLst>
              <a:ext uri="{FF2B5EF4-FFF2-40B4-BE49-F238E27FC236}">
                <a16:creationId xmlns:a16="http://schemas.microsoft.com/office/drawing/2014/main" id="{9F8BB0B8-CCDC-9F59-0BA6-28613B622C40}"/>
              </a:ext>
            </a:extLst>
          </p:cNvPr>
          <p:cNvSpPr txBox="1">
            <a:spLocks/>
          </p:cNvSpPr>
          <p:nvPr/>
        </p:nvSpPr>
        <p:spPr>
          <a:xfrm>
            <a:off x="4199020" y="4887434"/>
            <a:ext cx="2199515"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1800" dirty="0">
                <a:solidFill>
                  <a:schemeClr val="bg1">
                    <a:lumMod val="50000"/>
                    <a:lumOff val="50000"/>
                  </a:schemeClr>
                </a:solidFill>
                <a:latin typeface="IntelOne Display Light" panose="020B0403020203020204" pitchFamily="34" charset="0"/>
              </a:rPr>
              <a:t>@</a:t>
            </a:r>
            <a:r>
              <a:rPr lang="en-US" sz="1800" dirty="0" err="1">
                <a:solidFill>
                  <a:schemeClr val="bg1">
                    <a:lumMod val="50000"/>
                    <a:lumOff val="50000"/>
                  </a:schemeClr>
                </a:solidFill>
                <a:latin typeface="IntelOne Display Light" panose="020B0403020203020204" pitchFamily="34" charset="0"/>
              </a:rPr>
              <a:t>SecurityCRob</a:t>
            </a:r>
            <a:endParaRPr lang="en-US" sz="1800" dirty="0">
              <a:solidFill>
                <a:schemeClr val="bg1">
                  <a:lumMod val="50000"/>
                  <a:lumOff val="50000"/>
                </a:schemeClr>
              </a:solidFill>
            </a:endParaRPr>
          </a:p>
        </p:txBody>
      </p:sp>
    </p:spTree>
    <p:extLst>
      <p:ext uri="{BB962C8B-B14F-4D97-AF65-F5344CB8AC3E}">
        <p14:creationId xmlns:p14="http://schemas.microsoft.com/office/powerpoint/2010/main" val="201934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17E668EC-5DFA-303D-7EEE-3C132BBCDC09}"/>
              </a:ext>
            </a:extLst>
          </p:cNvPr>
          <p:cNvSpPr txBox="1">
            <a:spLocks/>
          </p:cNvSpPr>
          <p:nvPr/>
        </p:nvSpPr>
        <p:spPr>
          <a:xfrm>
            <a:off x="3772046" y="1587193"/>
            <a:ext cx="5054845" cy="1899203"/>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ln>
                  <a:noFill/>
                </a:ln>
                <a:solidFill>
                  <a:schemeClr val="tx2"/>
                </a:solidFill>
                <a:latin typeface="IntelOne Display Light" panose="020B0403020203020204" pitchFamily="34" charset="0"/>
                <a:ea typeface="+mj-ea"/>
                <a:cs typeface="+mj-cs"/>
              </a:defRPr>
            </a:lvl1pPr>
          </a:lstStyle>
          <a:p>
            <a:pPr>
              <a:lnSpc>
                <a:spcPct val="100000"/>
              </a:lnSpc>
            </a:pPr>
            <a:r>
              <a:rPr lang="en-US" sz="6000" b="0" dirty="0">
                <a:latin typeface="IntelOne Display Light"/>
              </a:rPr>
              <a:t>We Are Building Trust </a:t>
            </a:r>
          </a:p>
        </p:txBody>
      </p:sp>
      <p:sp>
        <p:nvSpPr>
          <p:cNvPr id="7" name="Title 1">
            <a:extLst>
              <a:ext uri="{FF2B5EF4-FFF2-40B4-BE49-F238E27FC236}">
                <a16:creationId xmlns:a16="http://schemas.microsoft.com/office/drawing/2014/main" id="{6938FAC6-251B-C816-0B87-B60CE54C9B1F}"/>
              </a:ext>
            </a:extLst>
          </p:cNvPr>
          <p:cNvSpPr txBox="1">
            <a:spLocks/>
          </p:cNvSpPr>
          <p:nvPr/>
        </p:nvSpPr>
        <p:spPr>
          <a:xfrm>
            <a:off x="4655557" y="3877295"/>
            <a:ext cx="3207026" cy="719092"/>
          </a:xfrm>
          <a:prstGeom prst="rect">
            <a:avLst/>
          </a:prstGeom>
        </p:spPr>
        <p:txBody>
          <a:bodyPr/>
          <a:lstStyle>
            <a:lvl1pPr algn="l" defTabSz="914400" rtl="0" eaLnBrk="1" latinLnBrk="0" hangingPunct="1">
              <a:lnSpc>
                <a:spcPct val="90000"/>
              </a:lnSpc>
              <a:spcBef>
                <a:spcPct val="0"/>
              </a:spcBef>
              <a:buNone/>
              <a:defRPr sz="3200" kern="1200">
                <a:ln>
                  <a:noFill/>
                </a:ln>
                <a:solidFill>
                  <a:schemeClr val="tx2"/>
                </a:solidFill>
                <a:latin typeface="IntelOne Display Light" panose="020B0403020203020204" pitchFamily="34" charset="0"/>
                <a:ea typeface="+mj-ea"/>
                <a:cs typeface="+mj-cs"/>
              </a:defRPr>
            </a:lvl1pPr>
          </a:lstStyle>
          <a:p>
            <a:r>
              <a:rPr lang="en-US" dirty="0"/>
              <a:t>@</a:t>
            </a:r>
            <a:r>
              <a:rPr lang="en-US" dirty="0" err="1"/>
              <a:t>OpenAtIntel</a:t>
            </a:r>
            <a:endParaRPr lang="en-US" dirty="0"/>
          </a:p>
        </p:txBody>
      </p:sp>
      <p:pic>
        <p:nvPicPr>
          <p:cNvPr id="8" name="Graphic 7">
            <a:extLst>
              <a:ext uri="{FF2B5EF4-FFF2-40B4-BE49-F238E27FC236}">
                <a16:creationId xmlns:a16="http://schemas.microsoft.com/office/drawing/2014/main" id="{C5DDB390-B7F8-8F1B-2526-CD45393F92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3703" y="3914239"/>
            <a:ext cx="559222" cy="451898"/>
          </a:xfrm>
          <a:prstGeom prst="rect">
            <a:avLst/>
          </a:prstGeom>
        </p:spPr>
      </p:pic>
    </p:spTree>
    <p:extLst>
      <p:ext uri="{BB962C8B-B14F-4D97-AF65-F5344CB8AC3E}">
        <p14:creationId xmlns:p14="http://schemas.microsoft.com/office/powerpoint/2010/main" val="25967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6CE8C81E-0939-4F44-8AEB-4251677EFD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20352" y="811305"/>
            <a:ext cx="4885765" cy="4885765"/>
          </a:xfrm>
          <a:prstGeom prst="rect">
            <a:avLst/>
          </a:prstGeom>
        </p:spPr>
      </p:pic>
      <p:sp>
        <p:nvSpPr>
          <p:cNvPr id="16" name="TextBox 15">
            <a:extLst>
              <a:ext uri="{FF2B5EF4-FFF2-40B4-BE49-F238E27FC236}">
                <a16:creationId xmlns:a16="http://schemas.microsoft.com/office/drawing/2014/main" id="{6B7363A4-7589-493E-A8A6-825415CDCF9B}"/>
              </a:ext>
            </a:extLst>
          </p:cNvPr>
          <p:cNvSpPr txBox="1"/>
          <p:nvPr/>
        </p:nvSpPr>
        <p:spPr>
          <a:xfrm>
            <a:off x="4497613" y="5862029"/>
            <a:ext cx="3196773" cy="369332"/>
          </a:xfrm>
          <a:prstGeom prst="rect">
            <a:avLst/>
          </a:prstGeom>
          <a:noFill/>
        </p:spPr>
        <p:txBody>
          <a:bodyPr wrap="none" rtlCol="0">
            <a:spAutoFit/>
          </a:bodyPr>
          <a:lstStyle/>
          <a:p>
            <a:r>
              <a:rPr lang="en-US" dirty="0">
                <a:solidFill>
                  <a:schemeClr val="bg2"/>
                </a:solidFill>
              </a:rPr>
              <a:t>From 2017/09/06 #tam IRC post</a:t>
            </a:r>
          </a:p>
        </p:txBody>
      </p:sp>
    </p:spTree>
    <p:extLst>
      <p:ext uri="{BB962C8B-B14F-4D97-AF65-F5344CB8AC3E}">
        <p14:creationId xmlns:p14="http://schemas.microsoft.com/office/powerpoint/2010/main" val="42072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000A6021-6213-43A3-85AE-037A78505345}"/>
              </a:ext>
            </a:extLst>
          </p:cNvPr>
          <p:cNvSpPr>
            <a:spLocks noGrp="1"/>
          </p:cNvSpPr>
          <p:nvPr>
            <p:ph type="title"/>
          </p:nvPr>
        </p:nvSpPr>
        <p:spPr/>
        <p:txBody>
          <a:bodyPr>
            <a:normAutofit/>
          </a:bodyPr>
          <a:lstStyle/>
          <a:p>
            <a:r>
              <a:rPr lang="en-US" dirty="0">
                <a:solidFill>
                  <a:schemeClr val="bg1"/>
                </a:solidFill>
              </a:rPr>
              <a:t>[IE@OSS-EU ~]</a:t>
            </a:r>
            <a:r>
              <a:rPr lang="en-US" dirty="0" err="1">
                <a:solidFill>
                  <a:schemeClr val="bg1"/>
                </a:solidFill>
              </a:rPr>
              <a:t>sh</a:t>
            </a:r>
            <a:r>
              <a:rPr lang="en-US" dirty="0">
                <a:solidFill>
                  <a:schemeClr val="bg1"/>
                </a:solidFill>
              </a:rPr>
              <a:t>$ ./HelloWorld.</a:t>
            </a:r>
          </a:p>
        </p:txBody>
      </p:sp>
      <p:sp>
        <p:nvSpPr>
          <p:cNvPr id="25" name="Content Placeholder 2">
            <a:extLst>
              <a:ext uri="{FF2B5EF4-FFF2-40B4-BE49-F238E27FC236}">
                <a16:creationId xmlns:a16="http://schemas.microsoft.com/office/drawing/2014/main" id="{8BE5276E-EDFC-4C51-8611-8D541409F711}"/>
              </a:ext>
            </a:extLst>
          </p:cNvPr>
          <p:cNvSpPr>
            <a:spLocks noGrp="1"/>
          </p:cNvSpPr>
          <p:nvPr>
            <p:ph idx="4294967295"/>
          </p:nvPr>
        </p:nvSpPr>
        <p:spPr>
          <a:xfrm>
            <a:off x="1684361" y="2466975"/>
            <a:ext cx="5424488" cy="3659188"/>
          </a:xfrm>
        </p:spPr>
        <p:txBody>
          <a:bodyPr/>
          <a:lstStyle/>
          <a:p>
            <a:pPr rtl="0" fontAlgn="base">
              <a:spcBef>
                <a:spcPts val="0"/>
              </a:spcBef>
              <a:spcAft>
                <a:spcPts val="0"/>
              </a:spcAft>
            </a:pPr>
            <a:r>
              <a:rPr lang="en-US" sz="4000" b="1" i="0" u="none" strike="noStrike" dirty="0">
                <a:solidFill>
                  <a:srgbClr val="0070C0"/>
                </a:solidFill>
                <a:effectLst/>
              </a:rPr>
              <a:t>CRob, n, adj, and v </a:t>
            </a:r>
            <a:r>
              <a:rPr lang="en-US" sz="3200" b="0" i="0" u="none" strike="noStrike" dirty="0">
                <a:solidFill>
                  <a:srgbClr val="0070C0"/>
                </a:solidFill>
                <a:effectLst/>
              </a:rPr>
              <a:t>Pronunciation: U.S.  (K-</a:t>
            </a:r>
            <a:r>
              <a:rPr lang="en-US" sz="3200" dirty="0" err="1">
                <a:solidFill>
                  <a:srgbClr val="0070C0"/>
                </a:solidFill>
              </a:rPr>
              <a:t>rowb</a:t>
            </a:r>
            <a:r>
              <a:rPr lang="en-US" sz="3200" b="0" i="0" u="none" strike="noStrike" dirty="0">
                <a:solidFill>
                  <a:srgbClr val="0070C0"/>
                </a:solidFill>
                <a:effectLst/>
              </a:rPr>
              <a:t>)</a:t>
            </a:r>
          </a:p>
        </p:txBody>
      </p:sp>
      <p:pic>
        <p:nvPicPr>
          <p:cNvPr id="26" name="Picture 25" descr="A person wearing a helmet and glasses&#10;&#10;Description automatically generated with low confidence">
            <a:extLst>
              <a:ext uri="{FF2B5EF4-FFF2-40B4-BE49-F238E27FC236}">
                <a16:creationId xmlns:a16="http://schemas.microsoft.com/office/drawing/2014/main" id="{FD67D6E7-1D20-45BB-B20C-B3D05DA57C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80743" y="1862221"/>
            <a:ext cx="3437122" cy="3975915"/>
          </a:xfrm>
          <a:prstGeom prst="rect">
            <a:avLst/>
          </a:prstGeom>
        </p:spPr>
      </p:pic>
      <p:sp>
        <p:nvSpPr>
          <p:cNvPr id="32" name="TextBox 31">
            <a:extLst>
              <a:ext uri="{FF2B5EF4-FFF2-40B4-BE49-F238E27FC236}">
                <a16:creationId xmlns:a16="http://schemas.microsoft.com/office/drawing/2014/main" id="{FBA23534-C1CB-4D78-AC04-4B1E85045FFA}"/>
              </a:ext>
            </a:extLst>
          </p:cNvPr>
          <p:cNvSpPr txBox="1"/>
          <p:nvPr/>
        </p:nvSpPr>
        <p:spPr>
          <a:xfrm>
            <a:off x="2811439" y="3850179"/>
            <a:ext cx="4984656" cy="646331"/>
          </a:xfrm>
          <a:prstGeom prst="rect">
            <a:avLst/>
          </a:prstGeom>
          <a:noFill/>
        </p:spPr>
        <p:txBody>
          <a:bodyPr wrap="square">
            <a:spAutoFit/>
          </a:bodyPr>
          <a:lstStyle/>
          <a:p>
            <a:r>
              <a:rPr lang="en-US" dirty="0">
                <a:solidFill>
                  <a:srgbClr val="0070C0"/>
                </a:solidFill>
              </a:rPr>
              <a:t>41st level Dungeon Master</a:t>
            </a:r>
          </a:p>
          <a:p>
            <a:r>
              <a:rPr lang="en-US" dirty="0">
                <a:solidFill>
                  <a:srgbClr val="0070C0"/>
                </a:solidFill>
              </a:rPr>
              <a:t>24th level </a:t>
            </a:r>
            <a:r>
              <a:rPr lang="en-US" dirty="0" err="1">
                <a:solidFill>
                  <a:srgbClr val="0070C0"/>
                </a:solidFill>
              </a:rPr>
              <a:t>Securityologist</a:t>
            </a:r>
            <a:endParaRPr lang="en-US" dirty="0">
              <a:solidFill>
                <a:srgbClr val="0070C0"/>
              </a:solidFill>
            </a:endParaRPr>
          </a:p>
        </p:txBody>
      </p:sp>
    </p:spTree>
    <p:extLst>
      <p:ext uri="{BB962C8B-B14F-4D97-AF65-F5344CB8AC3E}">
        <p14:creationId xmlns:p14="http://schemas.microsoft.com/office/powerpoint/2010/main" val="353459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A1AEDC79-3540-4B34-A8D5-7125742A45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3976" y="1772576"/>
            <a:ext cx="5599167" cy="42359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1B8A408-5DD8-421D-97BD-8E074FDBF4B6}"/>
              </a:ext>
            </a:extLst>
          </p:cNvPr>
          <p:cNvSpPr txBox="1"/>
          <p:nvPr/>
        </p:nvSpPr>
        <p:spPr>
          <a:xfrm>
            <a:off x="7376366" y="1904168"/>
            <a:ext cx="1687358" cy="369332"/>
          </a:xfrm>
          <a:prstGeom prst="rect">
            <a:avLst/>
          </a:prstGeom>
          <a:noFill/>
        </p:spPr>
        <p:txBody>
          <a:bodyPr wrap="square" rtlCol="0">
            <a:spAutoFit/>
          </a:bodyPr>
          <a:lstStyle/>
          <a:p>
            <a:r>
              <a:rPr lang="en-US" dirty="0">
                <a:solidFill>
                  <a:schemeClr val="bg2"/>
                </a:solidFill>
              </a:rPr>
              <a:t>17Sept1991</a:t>
            </a:r>
          </a:p>
        </p:txBody>
      </p:sp>
      <p:sp>
        <p:nvSpPr>
          <p:cNvPr id="2" name="Title 1">
            <a:extLst>
              <a:ext uri="{FF2B5EF4-FFF2-40B4-BE49-F238E27FC236}">
                <a16:creationId xmlns:a16="http://schemas.microsoft.com/office/drawing/2014/main" id="{F1E96B25-D304-3A0F-BA8C-2EB5D4FFF638}"/>
              </a:ext>
            </a:extLst>
          </p:cNvPr>
          <p:cNvSpPr>
            <a:spLocks noGrp="1"/>
          </p:cNvSpPr>
          <p:nvPr>
            <p:ph type="title"/>
          </p:nvPr>
        </p:nvSpPr>
        <p:spPr/>
        <p:txBody>
          <a:bodyPr>
            <a:normAutofit/>
          </a:bodyPr>
          <a:lstStyle/>
          <a:p>
            <a:r>
              <a:rPr lang="en-US" dirty="0"/>
              <a:t>Linux &amp; Open Source were built on a foundation of trust</a:t>
            </a:r>
          </a:p>
        </p:txBody>
      </p:sp>
    </p:spTree>
    <p:extLst>
      <p:ext uri="{BB962C8B-B14F-4D97-AF65-F5344CB8AC3E}">
        <p14:creationId xmlns:p14="http://schemas.microsoft.com/office/powerpoint/2010/main" val="176330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4C3E4E0-3839-4FDE-B4A3-BCF7C23B76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946" y="3218085"/>
            <a:ext cx="975491" cy="1170589"/>
          </a:xfrm>
          <a:prstGeom prst="rect">
            <a:avLst/>
          </a:prstGeom>
        </p:spPr>
      </p:pic>
      <p:pic>
        <p:nvPicPr>
          <p:cNvPr id="8" name="Picture 7" descr="Logo&#10;&#10;Description automatically generated">
            <a:extLst>
              <a:ext uri="{FF2B5EF4-FFF2-40B4-BE49-F238E27FC236}">
                <a16:creationId xmlns:a16="http://schemas.microsoft.com/office/drawing/2014/main" id="{AF224370-13C4-4F1C-A1E3-395B44191B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5288" y="3139076"/>
            <a:ext cx="975491" cy="1039711"/>
          </a:xfrm>
          <a:prstGeom prst="rect">
            <a:avLst/>
          </a:prstGeom>
        </p:spPr>
      </p:pic>
      <p:pic>
        <p:nvPicPr>
          <p:cNvPr id="12" name="Picture 11" descr="Logo, company name&#10;&#10;Description automatically generated">
            <a:extLst>
              <a:ext uri="{FF2B5EF4-FFF2-40B4-BE49-F238E27FC236}">
                <a16:creationId xmlns:a16="http://schemas.microsoft.com/office/drawing/2014/main" id="{F5B17313-0352-45F7-975B-0AFA06DC42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51535" y="3364767"/>
            <a:ext cx="1440106" cy="646331"/>
          </a:xfrm>
          <a:prstGeom prst="rect">
            <a:avLst/>
          </a:prstGeom>
        </p:spPr>
      </p:pic>
      <p:sp>
        <p:nvSpPr>
          <p:cNvPr id="15" name="TextBox 14">
            <a:extLst>
              <a:ext uri="{FF2B5EF4-FFF2-40B4-BE49-F238E27FC236}">
                <a16:creationId xmlns:a16="http://schemas.microsoft.com/office/drawing/2014/main" id="{52689F8F-C2BB-4C77-B893-7FBDD2CADD1B}"/>
              </a:ext>
            </a:extLst>
          </p:cNvPr>
          <p:cNvSpPr txBox="1"/>
          <p:nvPr/>
        </p:nvSpPr>
        <p:spPr>
          <a:xfrm>
            <a:off x="683653" y="4451427"/>
            <a:ext cx="1592103" cy="584775"/>
          </a:xfrm>
          <a:prstGeom prst="rect">
            <a:avLst/>
          </a:prstGeom>
          <a:noFill/>
        </p:spPr>
        <p:txBody>
          <a:bodyPr wrap="none" rtlCol="0">
            <a:spAutoFit/>
          </a:bodyPr>
          <a:lstStyle/>
          <a:p>
            <a:pPr algn="ctr"/>
            <a:r>
              <a:rPr lang="en-US" sz="1600" dirty="0">
                <a:solidFill>
                  <a:schemeClr val="bg2"/>
                </a:solidFill>
                <a:latin typeface="IntelOne Display Light" panose="020B0403020203020204" pitchFamily="34" charset="77"/>
              </a:rPr>
              <a:t>CVE-2014-0160</a:t>
            </a:r>
          </a:p>
          <a:p>
            <a:pPr algn="ctr"/>
            <a:r>
              <a:rPr lang="en-US" sz="1600" dirty="0">
                <a:solidFill>
                  <a:schemeClr val="bg2"/>
                </a:solidFill>
                <a:latin typeface="IntelOne Display Light" panose="020B0403020203020204" pitchFamily="34" charset="77"/>
              </a:rPr>
              <a:t>04/07/2014</a:t>
            </a:r>
          </a:p>
        </p:txBody>
      </p:sp>
      <p:sp>
        <p:nvSpPr>
          <p:cNvPr id="18" name="TextBox 17">
            <a:extLst>
              <a:ext uri="{FF2B5EF4-FFF2-40B4-BE49-F238E27FC236}">
                <a16:creationId xmlns:a16="http://schemas.microsoft.com/office/drawing/2014/main" id="{F49EC31D-7B57-4492-9206-93836C6BF9CD}"/>
              </a:ext>
            </a:extLst>
          </p:cNvPr>
          <p:cNvSpPr txBox="1"/>
          <p:nvPr/>
        </p:nvSpPr>
        <p:spPr>
          <a:xfrm>
            <a:off x="2625092" y="4451427"/>
            <a:ext cx="1552028" cy="584775"/>
          </a:xfrm>
          <a:prstGeom prst="rect">
            <a:avLst/>
          </a:prstGeom>
          <a:noFill/>
        </p:spPr>
        <p:txBody>
          <a:bodyPr wrap="none" rtlCol="0">
            <a:spAutoFit/>
          </a:bodyPr>
          <a:lstStyle/>
          <a:p>
            <a:pPr algn="ctr"/>
            <a:r>
              <a:rPr lang="en-US" sz="1600" dirty="0">
                <a:solidFill>
                  <a:schemeClr val="bg2"/>
                </a:solidFill>
                <a:latin typeface="IntelOne Display Light" panose="020B0403020203020204" pitchFamily="34" charset="77"/>
              </a:rPr>
              <a:t>CVE-2014-6271</a:t>
            </a:r>
          </a:p>
          <a:p>
            <a:pPr algn="ctr"/>
            <a:r>
              <a:rPr lang="en-US" sz="1600" dirty="0">
                <a:solidFill>
                  <a:schemeClr val="bg2"/>
                </a:solidFill>
                <a:latin typeface="IntelOne Display Light" panose="020B0403020203020204" pitchFamily="34" charset="77"/>
              </a:rPr>
              <a:t>09/24/2014</a:t>
            </a:r>
          </a:p>
        </p:txBody>
      </p:sp>
      <p:sp>
        <p:nvSpPr>
          <p:cNvPr id="21" name="TextBox 20">
            <a:extLst>
              <a:ext uri="{FF2B5EF4-FFF2-40B4-BE49-F238E27FC236}">
                <a16:creationId xmlns:a16="http://schemas.microsoft.com/office/drawing/2014/main" id="{6622932A-E8D1-4C2B-91E9-A6C63AE41614}"/>
              </a:ext>
            </a:extLst>
          </p:cNvPr>
          <p:cNvSpPr txBox="1"/>
          <p:nvPr/>
        </p:nvSpPr>
        <p:spPr>
          <a:xfrm>
            <a:off x="10098592" y="4388674"/>
            <a:ext cx="1745992" cy="584775"/>
          </a:xfrm>
          <a:prstGeom prst="rect">
            <a:avLst/>
          </a:prstGeom>
          <a:noFill/>
        </p:spPr>
        <p:txBody>
          <a:bodyPr wrap="none" rtlCol="0">
            <a:spAutoFit/>
          </a:bodyPr>
          <a:lstStyle/>
          <a:p>
            <a:pPr algn="ctr"/>
            <a:r>
              <a:rPr lang="en-US" sz="1600" dirty="0">
                <a:solidFill>
                  <a:schemeClr val="bg2"/>
                </a:solidFill>
                <a:latin typeface="IntelOne Display Light" panose="020B0403020203020204" pitchFamily="34" charset="77"/>
              </a:rPr>
              <a:t>CVE-2021-44228</a:t>
            </a:r>
          </a:p>
          <a:p>
            <a:pPr algn="ctr"/>
            <a:r>
              <a:rPr lang="en-US" sz="1600" dirty="0">
                <a:solidFill>
                  <a:schemeClr val="bg2"/>
                </a:solidFill>
                <a:latin typeface="IntelOne Display Light" panose="020B0403020203020204" pitchFamily="34" charset="77"/>
              </a:rPr>
              <a:t>12/10/2021</a:t>
            </a:r>
          </a:p>
        </p:txBody>
      </p:sp>
      <p:sp>
        <p:nvSpPr>
          <p:cNvPr id="24" name="TextBox 23">
            <a:extLst>
              <a:ext uri="{FF2B5EF4-FFF2-40B4-BE49-F238E27FC236}">
                <a16:creationId xmlns:a16="http://schemas.microsoft.com/office/drawing/2014/main" id="{05B41061-5D89-4EAD-9627-22021F957658}"/>
              </a:ext>
            </a:extLst>
          </p:cNvPr>
          <p:cNvSpPr txBox="1"/>
          <p:nvPr/>
        </p:nvSpPr>
        <p:spPr>
          <a:xfrm>
            <a:off x="4574511" y="4450904"/>
            <a:ext cx="1664238" cy="584775"/>
          </a:xfrm>
          <a:prstGeom prst="rect">
            <a:avLst/>
          </a:prstGeom>
          <a:noFill/>
        </p:spPr>
        <p:txBody>
          <a:bodyPr wrap="none" rtlCol="0">
            <a:spAutoFit/>
          </a:bodyPr>
          <a:lstStyle/>
          <a:p>
            <a:pPr algn="ctr"/>
            <a:r>
              <a:rPr lang="en-US" sz="1600" dirty="0">
                <a:solidFill>
                  <a:schemeClr val="bg2"/>
                </a:solidFill>
                <a:latin typeface="IntelOne Display Light" panose="020B0403020203020204" pitchFamily="34" charset="77"/>
              </a:rPr>
              <a:t>CVE-2016-0800</a:t>
            </a:r>
          </a:p>
          <a:p>
            <a:pPr algn="ctr"/>
            <a:r>
              <a:rPr lang="en-US" sz="1600" dirty="0">
                <a:solidFill>
                  <a:schemeClr val="bg2"/>
                </a:solidFill>
                <a:latin typeface="IntelOne Display Light" panose="020B0403020203020204" pitchFamily="34" charset="77"/>
              </a:rPr>
              <a:t>03/01/2016</a:t>
            </a:r>
          </a:p>
        </p:txBody>
      </p:sp>
      <p:sp>
        <p:nvSpPr>
          <p:cNvPr id="25" name="TextBox 24">
            <a:extLst>
              <a:ext uri="{FF2B5EF4-FFF2-40B4-BE49-F238E27FC236}">
                <a16:creationId xmlns:a16="http://schemas.microsoft.com/office/drawing/2014/main" id="{E7714F78-B853-44B8-860C-062FC1806CF5}"/>
              </a:ext>
            </a:extLst>
          </p:cNvPr>
          <p:cNvSpPr txBox="1"/>
          <p:nvPr/>
        </p:nvSpPr>
        <p:spPr>
          <a:xfrm>
            <a:off x="6579237" y="4375019"/>
            <a:ext cx="1470274" cy="1077218"/>
          </a:xfrm>
          <a:prstGeom prst="rect">
            <a:avLst/>
          </a:prstGeom>
          <a:noFill/>
        </p:spPr>
        <p:txBody>
          <a:bodyPr wrap="square" rtlCol="0">
            <a:spAutoFit/>
          </a:bodyPr>
          <a:lstStyle/>
          <a:p>
            <a:pPr algn="ctr"/>
            <a:r>
              <a:rPr lang="en-US" sz="1600" dirty="0">
                <a:solidFill>
                  <a:schemeClr val="bg2"/>
                </a:solidFill>
                <a:latin typeface="IntelOne Display Light" panose="020B0403020203020204" pitchFamily="34" charset="77"/>
              </a:rPr>
              <a:t>event-stream </a:t>
            </a:r>
          </a:p>
          <a:p>
            <a:pPr algn="ctr"/>
            <a:r>
              <a:rPr lang="en-US" sz="1600" dirty="0">
                <a:solidFill>
                  <a:schemeClr val="bg2"/>
                </a:solidFill>
                <a:latin typeface="IntelOne Display Light" panose="020B0403020203020204" pitchFamily="34" charset="77"/>
              </a:rPr>
              <a:t>crypto miner</a:t>
            </a:r>
          </a:p>
          <a:p>
            <a:pPr algn="ctr"/>
            <a:r>
              <a:rPr lang="en-US" sz="1600" dirty="0">
                <a:solidFill>
                  <a:schemeClr val="bg2"/>
                </a:solidFill>
                <a:latin typeface="IntelOne Display Light" panose="020B0403020203020204" pitchFamily="34" charset="77"/>
              </a:rPr>
              <a:t>Sept – Oct 2018</a:t>
            </a:r>
          </a:p>
        </p:txBody>
      </p:sp>
      <p:pic>
        <p:nvPicPr>
          <p:cNvPr id="3" name="Picture 2" descr="Icon&#10;&#10;Description automatically generated">
            <a:extLst>
              <a:ext uri="{FF2B5EF4-FFF2-40B4-BE49-F238E27FC236}">
                <a16:creationId xmlns:a16="http://schemas.microsoft.com/office/drawing/2014/main" id="{C8769500-41C9-485F-9438-5745C59A114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5027" y="3217251"/>
            <a:ext cx="1163206" cy="1159329"/>
          </a:xfrm>
          <a:prstGeom prst="rect">
            <a:avLst/>
          </a:prstGeom>
        </p:spPr>
      </p:pic>
      <p:pic>
        <p:nvPicPr>
          <p:cNvPr id="5" name="Picture 4" descr="A red and white sign&#10;&#10;Description automatically generated with medium confidence">
            <a:extLst>
              <a:ext uri="{FF2B5EF4-FFF2-40B4-BE49-F238E27FC236}">
                <a16:creationId xmlns:a16="http://schemas.microsoft.com/office/drawing/2014/main" id="{622123B2-61EB-4210-9D26-87E6C6B6313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32772" y="3606557"/>
            <a:ext cx="1163205" cy="452196"/>
          </a:xfrm>
          <a:prstGeom prst="rect">
            <a:avLst/>
          </a:prstGeom>
        </p:spPr>
      </p:pic>
      <p:pic>
        <p:nvPicPr>
          <p:cNvPr id="9" name="Picture 8" descr="Logo&#10;&#10;Description automatically generated">
            <a:extLst>
              <a:ext uri="{FF2B5EF4-FFF2-40B4-BE49-F238E27FC236}">
                <a16:creationId xmlns:a16="http://schemas.microsoft.com/office/drawing/2014/main" id="{ECB784E2-FF39-4D5E-93E0-A1CB83DE105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399545" y="2936469"/>
            <a:ext cx="1539450" cy="1539450"/>
          </a:xfrm>
          <a:prstGeom prst="rect">
            <a:avLst/>
          </a:prstGeom>
        </p:spPr>
      </p:pic>
      <p:sp>
        <p:nvSpPr>
          <p:cNvPr id="26" name="TextBox 25">
            <a:extLst>
              <a:ext uri="{FF2B5EF4-FFF2-40B4-BE49-F238E27FC236}">
                <a16:creationId xmlns:a16="http://schemas.microsoft.com/office/drawing/2014/main" id="{BA15D367-9CCF-4DCB-8C85-7F09461F7BCB}"/>
              </a:ext>
            </a:extLst>
          </p:cNvPr>
          <p:cNvSpPr txBox="1"/>
          <p:nvPr/>
        </p:nvSpPr>
        <p:spPr>
          <a:xfrm>
            <a:off x="8310055" y="4417084"/>
            <a:ext cx="1806905" cy="584775"/>
          </a:xfrm>
          <a:prstGeom prst="rect">
            <a:avLst/>
          </a:prstGeom>
          <a:noFill/>
        </p:spPr>
        <p:txBody>
          <a:bodyPr wrap="none" rtlCol="0">
            <a:spAutoFit/>
          </a:bodyPr>
          <a:lstStyle/>
          <a:p>
            <a:pPr algn="ctr"/>
            <a:r>
              <a:rPr lang="en-US" sz="1600" dirty="0">
                <a:solidFill>
                  <a:schemeClr val="bg2"/>
                </a:solidFill>
                <a:latin typeface="IntelOne Display Light" panose="020B0403020203020204" pitchFamily="34" charset="77"/>
              </a:rPr>
              <a:t>CVE-2020-25705</a:t>
            </a:r>
          </a:p>
          <a:p>
            <a:pPr algn="ctr"/>
            <a:r>
              <a:rPr lang="en-US" sz="1600" dirty="0">
                <a:solidFill>
                  <a:schemeClr val="bg2"/>
                </a:solidFill>
                <a:latin typeface="IntelOne Display Light" panose="020B0403020203020204" pitchFamily="34" charset="77"/>
              </a:rPr>
              <a:t>11/16/2020</a:t>
            </a:r>
          </a:p>
        </p:txBody>
      </p:sp>
      <p:sp>
        <p:nvSpPr>
          <p:cNvPr id="2" name="Title 1">
            <a:extLst>
              <a:ext uri="{FF2B5EF4-FFF2-40B4-BE49-F238E27FC236}">
                <a16:creationId xmlns:a16="http://schemas.microsoft.com/office/drawing/2014/main" id="{4DD73AAA-D83D-839D-A146-0967FE0F8553}"/>
              </a:ext>
            </a:extLst>
          </p:cNvPr>
          <p:cNvSpPr>
            <a:spLocks noGrp="1"/>
          </p:cNvSpPr>
          <p:nvPr>
            <p:ph type="title"/>
          </p:nvPr>
        </p:nvSpPr>
        <p:spPr>
          <a:xfrm>
            <a:off x="446047" y="365125"/>
            <a:ext cx="11619571" cy="1325563"/>
          </a:xfrm>
        </p:spPr>
        <p:txBody>
          <a:bodyPr/>
          <a:lstStyle/>
          <a:p>
            <a:r>
              <a:rPr lang="en-US" dirty="0"/>
              <a:t>As OSS Evolved, so has the Threat Landscape</a:t>
            </a:r>
          </a:p>
        </p:txBody>
      </p:sp>
    </p:spTree>
    <p:extLst>
      <p:ext uri="{BB962C8B-B14F-4D97-AF65-F5344CB8AC3E}">
        <p14:creationId xmlns:p14="http://schemas.microsoft.com/office/powerpoint/2010/main" val="409738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1000"/>
                                        <p:tgtEl>
                                          <p:spTgt spid="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1000"/>
                                        <p:tgtEl>
                                          <p:spTgt spid="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arn(inVertical)">
                                      <p:cBhvr>
                                        <p:cTn id="24" dur="500"/>
                                        <p:tgtEl>
                                          <p:spTgt spid="24"/>
                                        </p:tgtEl>
                                      </p:cBhvr>
                                    </p:animEffect>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1000"/>
                                        <p:tgtEl>
                                          <p:spTgt spid="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1000"/>
                                        <p:tgtEl>
                                          <p:spTgt spid="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cTn>
                              </p:par>
                            </p:childTnLst>
                          </p:cTn>
                        </p:par>
                        <p:par>
                          <p:cTn id="39" fill="hold">
                            <p:stCondLst>
                              <p:cond delay="4500"/>
                            </p:stCondLst>
                            <p:childTnLst>
                              <p:par>
                                <p:cTn id="40" presetID="16" presetClass="entr" presetSubtype="21"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1000"/>
                                        <p:tgtEl>
                                          <p:spTgt spid="1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BAC3D6-4B23-49CD-B719-3F22CF143E25}"/>
              </a:ext>
            </a:extLst>
          </p:cNvPr>
          <p:cNvSpPr>
            <a:spLocks noGrp="1"/>
          </p:cNvSpPr>
          <p:nvPr>
            <p:ph type="title"/>
          </p:nvPr>
        </p:nvSpPr>
        <p:spPr>
          <a:xfrm>
            <a:off x="657922" y="365125"/>
            <a:ext cx="11373596" cy="1325563"/>
          </a:xfrm>
        </p:spPr>
        <p:txBody>
          <a:bodyPr>
            <a:noAutofit/>
          </a:bodyPr>
          <a:lstStyle/>
          <a:p>
            <a:r>
              <a:rPr lang="en-US" sz="4000" dirty="0">
                <a:solidFill>
                  <a:schemeClr val="bg1"/>
                </a:solidFill>
                <a:ea typeface="+mn-ea"/>
              </a:rPr>
              <a:t>Trust from the foundation, up and down the stack and supply chain</a:t>
            </a:r>
          </a:p>
        </p:txBody>
      </p:sp>
      <p:pic>
        <p:nvPicPr>
          <p:cNvPr id="1026" name="Picture 2" descr="two women talking while looking at laptop computer">
            <a:extLst>
              <a:ext uri="{FF2B5EF4-FFF2-40B4-BE49-F238E27FC236}">
                <a16:creationId xmlns:a16="http://schemas.microsoft.com/office/drawing/2014/main" id="{C0510A33-3230-4EE3-BC10-9FF169A053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2082" y="2909454"/>
            <a:ext cx="2619582" cy="17472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E445F5-5A72-4F11-98BC-E4C569DE815F}"/>
              </a:ext>
            </a:extLst>
          </p:cNvPr>
          <p:cNvSpPr txBox="1"/>
          <p:nvPr/>
        </p:nvSpPr>
        <p:spPr>
          <a:xfrm>
            <a:off x="1414877" y="4656715"/>
            <a:ext cx="600805" cy="276999"/>
          </a:xfrm>
          <a:prstGeom prst="rect">
            <a:avLst/>
          </a:prstGeom>
          <a:noFill/>
        </p:spPr>
        <p:txBody>
          <a:bodyPr wrap="none" rtlCol="0">
            <a:spAutoFit/>
          </a:bodyPr>
          <a:lstStyle/>
          <a:p>
            <a:r>
              <a:rPr lang="en-US" sz="1200" dirty="0">
                <a:hlinkClick r:id="rId4"/>
              </a:rPr>
              <a:t>source</a:t>
            </a:r>
            <a:endParaRPr lang="en-US" sz="1200" dirty="0"/>
          </a:p>
        </p:txBody>
      </p:sp>
      <p:pic>
        <p:nvPicPr>
          <p:cNvPr id="1028" name="Picture 4" descr="three men laughing while looking in the laptop inside room">
            <a:extLst>
              <a:ext uri="{FF2B5EF4-FFF2-40B4-BE49-F238E27FC236}">
                <a16:creationId xmlns:a16="http://schemas.microsoft.com/office/drawing/2014/main" id="{6B73B769-3B4C-4DBB-9169-A7F43094B9C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47027" y="2401455"/>
            <a:ext cx="3893561" cy="2597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0B8125-F549-4419-9764-84039F231CAC}"/>
              </a:ext>
            </a:extLst>
          </p:cNvPr>
          <p:cNvSpPr txBox="1"/>
          <p:nvPr/>
        </p:nvSpPr>
        <p:spPr>
          <a:xfrm>
            <a:off x="5080000" y="4998460"/>
            <a:ext cx="637308" cy="276999"/>
          </a:xfrm>
          <a:prstGeom prst="rect">
            <a:avLst/>
          </a:prstGeom>
          <a:noFill/>
        </p:spPr>
        <p:txBody>
          <a:bodyPr wrap="square" rtlCol="0">
            <a:spAutoFit/>
          </a:bodyPr>
          <a:lstStyle/>
          <a:p>
            <a:r>
              <a:rPr lang="en-US" sz="1200" dirty="0">
                <a:hlinkClick r:id="rId6"/>
              </a:rPr>
              <a:t>source</a:t>
            </a:r>
            <a:endParaRPr lang="en-US" sz="1200" dirty="0"/>
          </a:p>
        </p:txBody>
      </p:sp>
      <p:pic>
        <p:nvPicPr>
          <p:cNvPr id="1030" name="Picture 6" descr="Free Close-up Photo of Codes Stock Photo">
            <a:extLst>
              <a:ext uri="{FF2B5EF4-FFF2-40B4-BE49-F238E27FC236}">
                <a16:creationId xmlns:a16="http://schemas.microsoft.com/office/drawing/2014/main" id="{6B050A0E-7CF7-40F6-824A-3AD991D86EE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32785" y="1117701"/>
            <a:ext cx="4492565" cy="4622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93F514-1F84-46E9-88A5-474C709B6DE4}"/>
              </a:ext>
            </a:extLst>
          </p:cNvPr>
          <p:cNvSpPr txBox="1"/>
          <p:nvPr/>
        </p:nvSpPr>
        <p:spPr>
          <a:xfrm>
            <a:off x="6478664" y="5809036"/>
            <a:ext cx="600805" cy="276999"/>
          </a:xfrm>
          <a:prstGeom prst="rect">
            <a:avLst/>
          </a:prstGeom>
          <a:noFill/>
        </p:spPr>
        <p:txBody>
          <a:bodyPr wrap="none" rtlCol="0">
            <a:spAutoFit/>
          </a:bodyPr>
          <a:lstStyle/>
          <a:p>
            <a:r>
              <a:rPr lang="en-US" sz="1200" dirty="0">
                <a:hlinkClick r:id="rId8"/>
              </a:rPr>
              <a:t>source</a:t>
            </a:r>
            <a:endParaRPr lang="en-US" sz="1200" dirty="0"/>
          </a:p>
        </p:txBody>
      </p:sp>
      <p:sp>
        <p:nvSpPr>
          <p:cNvPr id="9" name="TextBox 8">
            <a:extLst>
              <a:ext uri="{FF2B5EF4-FFF2-40B4-BE49-F238E27FC236}">
                <a16:creationId xmlns:a16="http://schemas.microsoft.com/office/drawing/2014/main" id="{F88AF3A8-5B51-4B2F-8E71-648012A1478A}"/>
              </a:ext>
            </a:extLst>
          </p:cNvPr>
          <p:cNvSpPr txBox="1"/>
          <p:nvPr/>
        </p:nvSpPr>
        <p:spPr>
          <a:xfrm>
            <a:off x="6478664" y="6442120"/>
            <a:ext cx="3459601" cy="276999"/>
          </a:xfrm>
          <a:prstGeom prst="rect">
            <a:avLst/>
          </a:prstGeom>
          <a:noFill/>
        </p:spPr>
        <p:txBody>
          <a:bodyPr wrap="none" rtlCol="0">
            <a:spAutoFit/>
          </a:bodyPr>
          <a:lstStyle/>
          <a:p>
            <a:r>
              <a:rPr lang="en-US" sz="1200" dirty="0">
                <a:solidFill>
                  <a:schemeClr val="bg2"/>
                </a:solidFill>
                <a:latin typeface="Arial" panose="020B0604020202020204" pitchFamily="34" charset="0"/>
                <a:cs typeface="Arial" panose="020B0604020202020204" pitchFamily="34" charset="0"/>
              </a:rPr>
              <a:t>Open Source images from </a:t>
            </a:r>
            <a:r>
              <a:rPr lang="en-US" sz="1200" dirty="0" err="1">
                <a:solidFill>
                  <a:schemeClr val="bg2"/>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Unsplash</a:t>
            </a:r>
            <a:r>
              <a:rPr lang="en-US" sz="1200" dirty="0">
                <a:solidFill>
                  <a:schemeClr val="bg2"/>
                </a:solidFill>
                <a:latin typeface="Arial" panose="020B0604020202020204" pitchFamily="34" charset="0"/>
                <a:cs typeface="Arial" panose="020B0604020202020204" pitchFamily="34" charset="0"/>
              </a:rPr>
              <a:t> and </a:t>
            </a:r>
            <a:r>
              <a:rPr lang="en-US" sz="1200" dirty="0" err="1">
                <a:solidFill>
                  <a:schemeClr val="bg2"/>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Pexels</a:t>
            </a:r>
            <a:endParaRPr lang="en-US" sz="1200" dirty="0">
              <a:solidFill>
                <a:schemeClr val="bg2"/>
              </a:solidFill>
              <a:latin typeface="Arial" panose="020B0604020202020204" pitchFamily="34" charset="0"/>
              <a:cs typeface="Arial" panose="020B0604020202020204" pitchFamily="34" charset="0"/>
            </a:endParaRPr>
          </a:p>
        </p:txBody>
      </p:sp>
      <p:pic>
        <p:nvPicPr>
          <p:cNvPr id="1032" name="Picture 8" descr="aerial photo of cargo crates">
            <a:extLst>
              <a:ext uri="{FF2B5EF4-FFF2-40B4-BE49-F238E27FC236}">
                <a16:creationId xmlns:a16="http://schemas.microsoft.com/office/drawing/2014/main" id="{E6DBEEC3-EB09-4121-9315-DC5D39016F9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705951" y="1450109"/>
            <a:ext cx="4325567" cy="40455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D0D403-23AE-4F88-A687-5E7E8DB582D1}"/>
              </a:ext>
            </a:extLst>
          </p:cNvPr>
          <p:cNvSpPr txBox="1"/>
          <p:nvPr/>
        </p:nvSpPr>
        <p:spPr>
          <a:xfrm>
            <a:off x="9568331" y="5495636"/>
            <a:ext cx="600805" cy="276999"/>
          </a:xfrm>
          <a:prstGeom prst="rect">
            <a:avLst/>
          </a:prstGeom>
          <a:noFill/>
        </p:spPr>
        <p:txBody>
          <a:bodyPr wrap="none" rtlCol="0">
            <a:spAutoFit/>
          </a:bodyPr>
          <a:lstStyle/>
          <a:p>
            <a:r>
              <a:rPr lang="en-US" sz="1200" dirty="0">
                <a:hlinkClick r:id="rId12"/>
              </a:rPr>
              <a:t>source</a:t>
            </a:r>
            <a:endParaRPr lang="en-US" dirty="0"/>
          </a:p>
        </p:txBody>
      </p:sp>
    </p:spTree>
    <p:extLst>
      <p:ext uri="{BB962C8B-B14F-4D97-AF65-F5344CB8AC3E}">
        <p14:creationId xmlns:p14="http://schemas.microsoft.com/office/powerpoint/2010/main" val="38101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wheel(1)">
                                      <p:cBhvr>
                                        <p:cTn id="10" dur="10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xit" presetSubtype="1" fill="hold" nodeType="clickEffect">
                                  <p:stCondLst>
                                    <p:cond delay="0"/>
                                  </p:stCondLst>
                                  <p:childTnLst>
                                    <p:animEffect transition="out" filter="wheel(1)">
                                      <p:cBhvr>
                                        <p:cTn id="14" dur="500"/>
                                        <p:tgtEl>
                                          <p:spTgt spid="1030"/>
                                        </p:tgtEl>
                                      </p:cBhvr>
                                    </p:animEffect>
                                    <p:set>
                                      <p:cBhvr>
                                        <p:cTn id="15" dur="1" fill="hold">
                                          <p:stCondLst>
                                            <p:cond delay="499"/>
                                          </p:stCondLst>
                                        </p:cTn>
                                        <p:tgtEl>
                                          <p:spTgt spid="1030"/>
                                        </p:tgtEl>
                                        <p:attrNameLst>
                                          <p:attrName>style.visibility</p:attrName>
                                        </p:attrNameLst>
                                      </p:cBhvr>
                                      <p:to>
                                        <p:strVal val="hidden"/>
                                      </p:to>
                                    </p:set>
                                  </p:childTnLst>
                                </p:cTn>
                              </p:par>
                              <p:par>
                                <p:cTn id="16" presetID="21" presetClass="exit" presetSubtype="1" fill="hold" grpId="1" nodeType="withEffect">
                                  <p:stCondLst>
                                    <p:cond delay="0"/>
                                  </p:stCondLst>
                                  <p:childTnLst>
                                    <p:animEffect transition="out" filter="wheel(1)">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21" presetClass="entr" presetSubtype="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2)">
                                      <p:cBhvr>
                                        <p:cTn id="22" dur="1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wheel(1)">
                                      <p:cBhvr>
                                        <p:cTn id="25" dur="2000"/>
                                        <p:tgtEl>
                                          <p:spTgt spid="1026"/>
                                        </p:tgtEl>
                                      </p:cBhvr>
                                    </p:animEffect>
                                  </p:childTnLst>
                                </p:cTn>
                              </p:par>
                            </p:childTnLst>
                          </p:cTn>
                        </p:par>
                        <p:par>
                          <p:cTn id="26" fill="hold">
                            <p:stCondLst>
                              <p:cond delay="2500"/>
                            </p:stCondLst>
                            <p:childTnLst>
                              <p:par>
                                <p:cTn id="27" presetID="21" presetClass="entr" presetSubtype="2"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heel(2)">
                                      <p:cBhvr>
                                        <p:cTn id="29" dur="2000"/>
                                        <p:tgtEl>
                                          <p:spTgt spid="5"/>
                                        </p:tgtEl>
                                      </p:cBhvr>
                                    </p:animEffect>
                                  </p:childTnLst>
                                </p:cTn>
                              </p:par>
                              <p:par>
                                <p:cTn id="30" presetID="21" presetClass="entr" presetSubtype="1"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wheel(1)">
                                      <p:cBhvr>
                                        <p:cTn id="32" dur="2000"/>
                                        <p:tgtEl>
                                          <p:spTgt spid="1028"/>
                                        </p:tgtEl>
                                      </p:cBhvr>
                                    </p:animEffect>
                                  </p:childTnLst>
                                </p:cTn>
                              </p:par>
                            </p:childTnLst>
                          </p:cTn>
                        </p:par>
                        <p:par>
                          <p:cTn id="33" fill="hold">
                            <p:stCondLst>
                              <p:cond delay="4500"/>
                            </p:stCondLst>
                            <p:childTnLst>
                              <p:par>
                                <p:cTn id="34" presetID="21" presetClass="entr" presetSubtype="2"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2)">
                                      <p:cBhvr>
                                        <p:cTn id="36" dur="2000"/>
                                        <p:tgtEl>
                                          <p:spTgt spid="10"/>
                                        </p:tgtEl>
                                      </p:cBhvr>
                                    </p:animEffect>
                                  </p:childTnLst>
                                </p:cTn>
                              </p:par>
                              <p:par>
                                <p:cTn id="37" presetID="21" presetClass="entr" presetSubtype="1"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wheel(1)">
                                      <p:cBhvr>
                                        <p:cTn id="39" dur="2000"/>
                                        <p:tgtEl>
                                          <p:spTgt spid="1032"/>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7" grpId="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4104FA7-C5FE-4E2B-96EF-D0BB20A1999E}"/>
              </a:ext>
            </a:extLst>
          </p:cNvPr>
          <p:cNvSpPr/>
          <p:nvPr/>
        </p:nvSpPr>
        <p:spPr>
          <a:xfrm>
            <a:off x="8949818" y="1143184"/>
            <a:ext cx="2873538" cy="41148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B011C949-10DF-4D7A-BEBF-1664B9C7BD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97026" y="1268593"/>
            <a:ext cx="2583000" cy="37552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3E3AD5B-71F5-4779-A85B-3B2E3269D639}"/>
              </a:ext>
            </a:extLst>
          </p:cNvPr>
          <p:cNvSpPr txBox="1"/>
          <p:nvPr/>
        </p:nvSpPr>
        <p:spPr>
          <a:xfrm>
            <a:off x="8925602" y="5327797"/>
            <a:ext cx="2921970" cy="523220"/>
          </a:xfrm>
          <a:prstGeom prst="rect">
            <a:avLst/>
          </a:prstGeom>
          <a:noFill/>
        </p:spPr>
        <p:txBody>
          <a:bodyPr wrap="square">
            <a:spAutoFit/>
          </a:bodyPr>
          <a:lstStyle/>
          <a:p>
            <a:r>
              <a:rPr lang="en-US" sz="1400" dirty="0">
                <a:solidFill>
                  <a:srgbClr val="0070C0"/>
                </a:solidFill>
                <a:latin typeface="IntelOne Display Light" panose="020B0403020203020204" pitchFamily="34" charset="77"/>
              </a:rPr>
              <a:t>https://openssf.org/community/openssf-working-groups/</a:t>
            </a:r>
          </a:p>
        </p:txBody>
      </p:sp>
      <p:pic>
        <p:nvPicPr>
          <p:cNvPr id="18" name="Picture 17">
            <a:extLst>
              <a:ext uri="{FF2B5EF4-FFF2-40B4-BE49-F238E27FC236}">
                <a16:creationId xmlns:a16="http://schemas.microsoft.com/office/drawing/2014/main" id="{4804AB66-F442-43FD-AC7A-AE08234E8CD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14651" y="1311939"/>
            <a:ext cx="7044176" cy="4908279"/>
          </a:xfrm>
          <a:prstGeom prst="rect">
            <a:avLst/>
          </a:prstGeom>
        </p:spPr>
      </p:pic>
      <p:sp>
        <p:nvSpPr>
          <p:cNvPr id="2" name="Title 1">
            <a:extLst>
              <a:ext uri="{FF2B5EF4-FFF2-40B4-BE49-F238E27FC236}">
                <a16:creationId xmlns:a16="http://schemas.microsoft.com/office/drawing/2014/main" id="{C6DC81A0-42D8-9172-35E7-A370BEA8AFBD}"/>
              </a:ext>
            </a:extLst>
          </p:cNvPr>
          <p:cNvSpPr>
            <a:spLocks noGrp="1"/>
          </p:cNvSpPr>
          <p:nvPr>
            <p:ph type="title"/>
          </p:nvPr>
        </p:nvSpPr>
        <p:spPr>
          <a:xfrm>
            <a:off x="838200" y="187702"/>
            <a:ext cx="10515600" cy="1325563"/>
          </a:xfrm>
        </p:spPr>
        <p:txBody>
          <a:bodyPr/>
          <a:lstStyle/>
          <a:p>
            <a:r>
              <a:rPr lang="en-US" dirty="0"/>
              <a:t>The rising tide lifts all boats</a:t>
            </a:r>
          </a:p>
        </p:txBody>
      </p:sp>
    </p:spTree>
    <p:extLst>
      <p:ext uri="{BB962C8B-B14F-4D97-AF65-F5344CB8AC3E}">
        <p14:creationId xmlns:p14="http://schemas.microsoft.com/office/powerpoint/2010/main" val="5030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B091829-EA8F-40D2-9C3D-973CD8326E19}"/>
              </a:ext>
            </a:extLst>
          </p:cNvPr>
          <p:cNvSpPr txBox="1">
            <a:spLocks/>
          </p:cNvSpPr>
          <p:nvPr/>
        </p:nvSpPr>
        <p:spPr>
          <a:xfrm>
            <a:off x="8060226" y="949112"/>
            <a:ext cx="3564774" cy="60114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IntelOne Display Light" panose="020B0403020203020204" pitchFamily="34" charset="77"/>
              </a:rPr>
              <a:t>(and you can help out, too!)</a:t>
            </a:r>
          </a:p>
          <a:p>
            <a:endParaRPr lang="en-US" dirty="0"/>
          </a:p>
        </p:txBody>
      </p:sp>
      <p:sp>
        <p:nvSpPr>
          <p:cNvPr id="9" name="TextBox 8">
            <a:extLst>
              <a:ext uri="{FF2B5EF4-FFF2-40B4-BE49-F238E27FC236}">
                <a16:creationId xmlns:a16="http://schemas.microsoft.com/office/drawing/2014/main" id="{29EF5679-9DF0-4176-A3AA-9ACE89345F2A}"/>
              </a:ext>
            </a:extLst>
          </p:cNvPr>
          <p:cNvSpPr txBox="1"/>
          <p:nvPr/>
        </p:nvSpPr>
        <p:spPr>
          <a:xfrm>
            <a:off x="2699991" y="5784408"/>
            <a:ext cx="6792018" cy="369332"/>
          </a:xfrm>
          <a:prstGeom prst="rect">
            <a:avLst/>
          </a:prstGeom>
          <a:noFill/>
        </p:spPr>
        <p:txBody>
          <a:bodyPr wrap="square">
            <a:spAutoFit/>
          </a:bodyPr>
          <a:lstStyle/>
          <a:p>
            <a:pPr algn="ctr"/>
            <a:r>
              <a:rPr lang="en-US" dirty="0">
                <a:solidFill>
                  <a:schemeClr val="bg2"/>
                </a:solidFill>
                <a:latin typeface="IntelOne Display Light" panose="020B0403020203020204" pitchFamily="34" charset="77"/>
                <a:hlinkClick r:id="rId3">
                  <a:extLst>
                    <a:ext uri="{A12FA001-AC4F-418D-AE19-62706E023703}">
                      <ahyp:hlinkClr xmlns:ahyp="http://schemas.microsoft.com/office/drawing/2018/hyperlinkcolor" val="tx"/>
                    </a:ext>
                  </a:extLst>
                </a:hlinkClick>
              </a:rPr>
              <a:t>https://openssf.org/oss-security-mobilization-plan/</a:t>
            </a:r>
            <a:r>
              <a:rPr lang="en-US" dirty="0">
                <a:solidFill>
                  <a:schemeClr val="bg2"/>
                </a:solidFill>
                <a:latin typeface="IntelOne Display Light" panose="020B0403020203020204" pitchFamily="34" charset="77"/>
              </a:rPr>
              <a:t> </a:t>
            </a:r>
          </a:p>
        </p:txBody>
      </p:sp>
      <p:pic>
        <p:nvPicPr>
          <p:cNvPr id="10" name="Picture 9">
            <a:hlinkClick r:id="rId3"/>
            <a:extLst>
              <a:ext uri="{FF2B5EF4-FFF2-40B4-BE49-F238E27FC236}">
                <a16:creationId xmlns:a16="http://schemas.microsoft.com/office/drawing/2014/main" id="{3041A2A7-6A1D-40F5-9CF0-0B5D58480E4F}"/>
              </a:ext>
            </a:extLst>
          </p:cNvPr>
          <p:cNvPicPr>
            <a:picLocks noChangeAspect="1"/>
          </p:cNvPicPr>
          <p:nvPr/>
        </p:nvPicPr>
        <p:blipFill>
          <a:blip r:embed="rId4"/>
          <a:stretch>
            <a:fillRect/>
          </a:stretch>
        </p:blipFill>
        <p:spPr>
          <a:xfrm>
            <a:off x="273734" y="1483847"/>
            <a:ext cx="5430503" cy="3769605"/>
          </a:xfrm>
          <a:prstGeom prst="rect">
            <a:avLst/>
          </a:prstGeom>
        </p:spPr>
      </p:pic>
      <p:sp>
        <p:nvSpPr>
          <p:cNvPr id="2" name="Title 1">
            <a:extLst>
              <a:ext uri="{FF2B5EF4-FFF2-40B4-BE49-F238E27FC236}">
                <a16:creationId xmlns:a16="http://schemas.microsoft.com/office/drawing/2014/main" id="{54E89F4A-9B37-A200-91A8-91FEB5D9238A}"/>
              </a:ext>
            </a:extLst>
          </p:cNvPr>
          <p:cNvSpPr>
            <a:spLocks noGrp="1"/>
          </p:cNvSpPr>
          <p:nvPr>
            <p:ph type="title"/>
          </p:nvPr>
        </p:nvSpPr>
        <p:spPr/>
        <p:txBody>
          <a:bodyPr/>
          <a:lstStyle/>
          <a:p>
            <a:r>
              <a:rPr lang="en-US" dirty="0"/>
              <a:t>Someone IS doing something!</a:t>
            </a:r>
          </a:p>
        </p:txBody>
      </p:sp>
      <p:pic>
        <p:nvPicPr>
          <p:cNvPr id="3" name="Picture 2">
            <a:extLst>
              <a:ext uri="{FF2B5EF4-FFF2-40B4-BE49-F238E27FC236}">
                <a16:creationId xmlns:a16="http://schemas.microsoft.com/office/drawing/2014/main" id="{451C3A33-B9B1-5367-2F3E-1161A407194F}"/>
              </a:ext>
            </a:extLst>
          </p:cNvPr>
          <p:cNvPicPr>
            <a:picLocks noChangeAspect="1"/>
          </p:cNvPicPr>
          <p:nvPr/>
        </p:nvPicPr>
        <p:blipFill rotWithShape="1">
          <a:blip r:embed="rId5">
            <a:extLst>
              <a:ext uri="{28A0092B-C50C-407E-A947-70E740481C1C}">
                <a14:useLocalDpi xmlns:a14="http://schemas.microsoft.com/office/drawing/2010/main"/>
              </a:ext>
            </a:extLst>
          </a:blip>
          <a:srcRect t="-22574"/>
          <a:stretch/>
        </p:blipFill>
        <p:spPr>
          <a:xfrm>
            <a:off x="6007832" y="1677041"/>
            <a:ext cx="5617168" cy="468192"/>
          </a:xfrm>
          <a:prstGeom prst="rect">
            <a:avLst/>
          </a:prstGeom>
        </p:spPr>
      </p:pic>
      <p:pic>
        <p:nvPicPr>
          <p:cNvPr id="4" name="Picture 3">
            <a:extLst>
              <a:ext uri="{FF2B5EF4-FFF2-40B4-BE49-F238E27FC236}">
                <a16:creationId xmlns:a16="http://schemas.microsoft.com/office/drawing/2014/main" id="{6148C534-B68B-F96E-EDE1-4384B48C980C}"/>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952285" y="2176870"/>
            <a:ext cx="1476228" cy="961182"/>
          </a:xfrm>
          <a:prstGeom prst="rect">
            <a:avLst/>
          </a:prstGeom>
        </p:spPr>
      </p:pic>
      <p:pic>
        <p:nvPicPr>
          <p:cNvPr id="5" name="Picture 4">
            <a:extLst>
              <a:ext uri="{FF2B5EF4-FFF2-40B4-BE49-F238E27FC236}">
                <a16:creationId xmlns:a16="http://schemas.microsoft.com/office/drawing/2014/main" id="{770D9818-2DD5-AC60-DE86-D1404F39D238}"/>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480834" y="2176870"/>
            <a:ext cx="1476228" cy="961182"/>
          </a:xfrm>
          <a:prstGeom prst="rect">
            <a:avLst/>
          </a:prstGeom>
        </p:spPr>
      </p:pic>
      <p:pic>
        <p:nvPicPr>
          <p:cNvPr id="11" name="Picture 10">
            <a:extLst>
              <a:ext uri="{FF2B5EF4-FFF2-40B4-BE49-F238E27FC236}">
                <a16:creationId xmlns:a16="http://schemas.microsoft.com/office/drawing/2014/main" id="{82F69EFA-7361-8D84-CCA6-7CF4B32D4F79}"/>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900201" y="2176870"/>
            <a:ext cx="1476228" cy="961182"/>
          </a:xfrm>
          <a:prstGeom prst="rect">
            <a:avLst/>
          </a:prstGeom>
        </p:spPr>
      </p:pic>
      <p:pic>
        <p:nvPicPr>
          <p:cNvPr id="12" name="Picture 11">
            <a:extLst>
              <a:ext uri="{FF2B5EF4-FFF2-40B4-BE49-F238E27FC236}">
                <a16:creationId xmlns:a16="http://schemas.microsoft.com/office/drawing/2014/main" id="{F8E7AFEE-F580-B857-0610-9C239BE6429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0524284" y="2176870"/>
            <a:ext cx="1476228" cy="961182"/>
          </a:xfrm>
          <a:prstGeom prst="rect">
            <a:avLst/>
          </a:prstGeom>
        </p:spPr>
      </p:pic>
      <p:pic>
        <p:nvPicPr>
          <p:cNvPr id="13" name="Picture 12">
            <a:extLst>
              <a:ext uri="{FF2B5EF4-FFF2-40B4-BE49-F238E27FC236}">
                <a16:creationId xmlns:a16="http://schemas.microsoft.com/office/drawing/2014/main" id="{0F6C043C-AE47-1F1E-0534-B4C3CB664DAC}"/>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52285" y="3255042"/>
            <a:ext cx="1476228" cy="961182"/>
          </a:xfrm>
          <a:prstGeom prst="rect">
            <a:avLst/>
          </a:prstGeom>
        </p:spPr>
      </p:pic>
      <p:pic>
        <p:nvPicPr>
          <p:cNvPr id="14" name="Picture 13">
            <a:extLst>
              <a:ext uri="{FF2B5EF4-FFF2-40B4-BE49-F238E27FC236}">
                <a16:creationId xmlns:a16="http://schemas.microsoft.com/office/drawing/2014/main" id="{4A61C3B2-AF77-4599-E2BA-EFBC9D21F607}"/>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7480834" y="3255042"/>
            <a:ext cx="1476228" cy="961182"/>
          </a:xfrm>
          <a:prstGeom prst="rect">
            <a:avLst/>
          </a:prstGeom>
        </p:spPr>
      </p:pic>
      <p:pic>
        <p:nvPicPr>
          <p:cNvPr id="15" name="Picture 14">
            <a:extLst>
              <a:ext uri="{FF2B5EF4-FFF2-40B4-BE49-F238E27FC236}">
                <a16:creationId xmlns:a16="http://schemas.microsoft.com/office/drawing/2014/main" id="{2743E911-A09A-F16B-7030-CD2CD7BE9C9F}"/>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8900201" y="3255042"/>
            <a:ext cx="1476228" cy="961182"/>
          </a:xfrm>
          <a:prstGeom prst="rect">
            <a:avLst/>
          </a:prstGeom>
        </p:spPr>
      </p:pic>
      <p:pic>
        <p:nvPicPr>
          <p:cNvPr id="16" name="Picture 15">
            <a:extLst>
              <a:ext uri="{FF2B5EF4-FFF2-40B4-BE49-F238E27FC236}">
                <a16:creationId xmlns:a16="http://schemas.microsoft.com/office/drawing/2014/main" id="{283DAE6D-EA3D-77D6-DD14-044B0FDE7413}"/>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0524284" y="3255042"/>
            <a:ext cx="1476228" cy="961182"/>
          </a:xfrm>
          <a:prstGeom prst="rect">
            <a:avLst/>
          </a:prstGeom>
        </p:spPr>
      </p:pic>
      <p:pic>
        <p:nvPicPr>
          <p:cNvPr id="17" name="Picture 16">
            <a:extLst>
              <a:ext uri="{FF2B5EF4-FFF2-40B4-BE49-F238E27FC236}">
                <a16:creationId xmlns:a16="http://schemas.microsoft.com/office/drawing/2014/main" id="{80222C95-9B9C-E09E-196F-E8614AF80F09}"/>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7480834" y="4292271"/>
            <a:ext cx="1476228" cy="961182"/>
          </a:xfrm>
          <a:prstGeom prst="rect">
            <a:avLst/>
          </a:prstGeom>
        </p:spPr>
      </p:pic>
      <p:pic>
        <p:nvPicPr>
          <p:cNvPr id="18" name="Picture 17">
            <a:extLst>
              <a:ext uri="{FF2B5EF4-FFF2-40B4-BE49-F238E27FC236}">
                <a16:creationId xmlns:a16="http://schemas.microsoft.com/office/drawing/2014/main" id="{A22E7B83-7A30-7BD6-628F-156267D0596A}"/>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8900201" y="4292271"/>
            <a:ext cx="1476228" cy="961182"/>
          </a:xfrm>
          <a:prstGeom prst="rect">
            <a:avLst/>
          </a:prstGeom>
        </p:spPr>
      </p:pic>
    </p:spTree>
    <p:extLst>
      <p:ext uri="{BB962C8B-B14F-4D97-AF65-F5344CB8AC3E}">
        <p14:creationId xmlns:p14="http://schemas.microsoft.com/office/powerpoint/2010/main" val="20533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D275A-BE87-E369-9CAD-841AF7D785DA}"/>
              </a:ext>
            </a:extLst>
          </p:cNvPr>
          <p:cNvSpPr>
            <a:spLocks noGrp="1"/>
          </p:cNvSpPr>
          <p:nvPr>
            <p:ph type="title"/>
          </p:nvPr>
        </p:nvSpPr>
        <p:spPr>
          <a:xfrm>
            <a:off x="4188940" y="873457"/>
            <a:ext cx="7158509" cy="1665026"/>
          </a:xfrm>
        </p:spPr>
        <p:txBody>
          <a:bodyPr>
            <a:normAutofit/>
          </a:bodyPr>
          <a:lstStyle/>
          <a:p>
            <a:r>
              <a:rPr lang="en-US" sz="4900" b="0" dirty="0"/>
              <a:t>Eric S. Raymond, one of </a:t>
            </a:r>
            <a:br>
              <a:rPr lang="en-US" sz="4900" b="0" dirty="0"/>
            </a:br>
            <a:r>
              <a:rPr lang="en-US" sz="4900" b="0" dirty="0"/>
              <a:t>open source’s founders:</a:t>
            </a:r>
            <a:endParaRPr lang="en-US" dirty="0"/>
          </a:p>
        </p:txBody>
      </p:sp>
      <p:sp>
        <p:nvSpPr>
          <p:cNvPr id="7" name="Title 2">
            <a:extLst>
              <a:ext uri="{FF2B5EF4-FFF2-40B4-BE49-F238E27FC236}">
                <a16:creationId xmlns:a16="http://schemas.microsoft.com/office/drawing/2014/main" id="{6FA2CBF1-B93F-D667-AA0E-30BAEB510AA5}"/>
              </a:ext>
            </a:extLst>
          </p:cNvPr>
          <p:cNvSpPr txBox="1">
            <a:spLocks/>
          </p:cNvSpPr>
          <p:nvPr/>
        </p:nvSpPr>
        <p:spPr>
          <a:xfrm>
            <a:off x="4188939" y="4752477"/>
            <a:ext cx="7158509" cy="1232066"/>
          </a:xfrm>
          <a:prstGeom prst="rect">
            <a:avLst/>
          </a:prstGeom>
          <a:ln>
            <a:noFill/>
          </a:ln>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6000" b="1" kern="1200">
                <a:ln>
                  <a:noFill/>
                </a:ln>
                <a:solidFill>
                  <a:schemeClr val="tx2"/>
                </a:solidFill>
                <a:latin typeface="IntelOne Display Light" panose="020B0403020203020204" pitchFamily="34" charset="0"/>
                <a:ea typeface="+mj-ea"/>
                <a:cs typeface="+mj-cs"/>
              </a:defRPr>
            </a:lvl1pPr>
          </a:lstStyle>
          <a:p>
            <a:r>
              <a:rPr lang="en-US" sz="4900" b="0" dirty="0"/>
              <a:t>He called it “Linus’s Law.”</a:t>
            </a:r>
            <a:br>
              <a:rPr lang="en-US" dirty="0"/>
            </a:br>
            <a:endParaRPr lang="en-US" dirty="0"/>
          </a:p>
        </p:txBody>
      </p:sp>
      <p:sp>
        <p:nvSpPr>
          <p:cNvPr id="8" name="Title 2">
            <a:extLst>
              <a:ext uri="{FF2B5EF4-FFF2-40B4-BE49-F238E27FC236}">
                <a16:creationId xmlns:a16="http://schemas.microsoft.com/office/drawing/2014/main" id="{3EDEB0C5-CD68-625F-3F62-883484464136}"/>
              </a:ext>
            </a:extLst>
          </p:cNvPr>
          <p:cNvSpPr txBox="1">
            <a:spLocks/>
          </p:cNvSpPr>
          <p:nvPr/>
        </p:nvSpPr>
        <p:spPr>
          <a:xfrm>
            <a:off x="4188940" y="2818262"/>
            <a:ext cx="7158509" cy="1566436"/>
          </a:xfrm>
          <a:prstGeom prst="rect">
            <a:avLst/>
          </a:prstGeom>
          <a:ln>
            <a:noFill/>
          </a:ln>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b="1" kern="1200">
                <a:ln>
                  <a:noFill/>
                </a:ln>
                <a:solidFill>
                  <a:schemeClr val="tx2"/>
                </a:solidFill>
                <a:latin typeface="IntelOne Display Light" panose="020B0403020203020204" pitchFamily="34" charset="0"/>
                <a:ea typeface="+mj-ea"/>
                <a:cs typeface="+mj-cs"/>
              </a:defRPr>
            </a:lvl1pPr>
          </a:lstStyle>
          <a:p>
            <a:r>
              <a:rPr lang="en-US" sz="4900" dirty="0">
                <a:solidFill>
                  <a:schemeClr val="accent5">
                    <a:lumMod val="20000"/>
                    <a:lumOff val="80000"/>
                  </a:schemeClr>
                </a:solidFill>
              </a:rPr>
              <a:t>“Given enough eyeballs, </a:t>
            </a:r>
            <a:br>
              <a:rPr lang="en-US" sz="4900" dirty="0">
                <a:solidFill>
                  <a:schemeClr val="accent5">
                    <a:lumMod val="20000"/>
                    <a:lumOff val="80000"/>
                  </a:schemeClr>
                </a:solidFill>
              </a:rPr>
            </a:br>
            <a:r>
              <a:rPr lang="en-US" sz="4900" dirty="0">
                <a:solidFill>
                  <a:schemeClr val="accent5">
                    <a:lumMod val="20000"/>
                    <a:lumOff val="80000"/>
                  </a:schemeClr>
                </a:solidFill>
              </a:rPr>
              <a:t>all bugs are shallow.” </a:t>
            </a:r>
            <a:endParaRPr lang="en-US" dirty="0"/>
          </a:p>
        </p:txBody>
      </p:sp>
    </p:spTree>
    <p:extLst>
      <p:ext uri="{BB962C8B-B14F-4D97-AF65-F5344CB8AC3E}">
        <p14:creationId xmlns:p14="http://schemas.microsoft.com/office/powerpoint/2010/main" val="132819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2_open_dot_intel">
  <a:themeElements>
    <a:clrScheme name="open.intel">
      <a:dk1>
        <a:srgbClr val="183544"/>
      </a:dk1>
      <a:lt1>
        <a:srgbClr val="B9D6E5"/>
      </a:lt1>
      <a:dk2>
        <a:srgbClr val="548FAD"/>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_dot_intel" id="{8F5386B8-DD57-4E38-A502-DA64844F0C82}" vid="{F3F52D0C-1DCD-4466-8874-12A4D006B9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7f66ef7-c299-4d87-9976-299adf248fd0">
      <UserInfo>
        <DisplayName>Gupta, Arun</DisplayName>
        <AccountId>10</AccountId>
        <AccountType/>
      </UserInfo>
      <UserInfo>
        <DisplayName>Bailes, Shirley</DisplayName>
        <AccountId>18</AccountId>
        <AccountType/>
      </UserInfo>
      <UserInfo>
        <DisplayName>Erway, Tracey M</DisplayName>
        <AccountId>20</AccountId>
        <AccountType/>
      </UserInfo>
      <UserInfo>
        <DisplayName>Greenberg, Suzy M</DisplayName>
        <AccountId>28</AccountId>
        <AccountType/>
      </UserInfo>
      <UserInfo>
        <DisplayName>Dastoor, Dinyar</DisplayName>
        <AccountId>29</AccountId>
        <AccountType/>
      </UserInfo>
      <UserInfo>
        <DisplayName>Florey, David</DisplayName>
        <AccountId>30</AccountId>
        <AccountType/>
      </UserInfo>
      <UserInfo>
        <DisplayName>Elazari Bar On, Amit</DisplayName>
        <AccountId>31</AccountId>
        <AccountType/>
      </UserInfo>
      <UserInfo>
        <DisplayName>Phan, Melissa</DisplayName>
        <AccountId>34</AccountId>
        <AccountType/>
      </UserInfo>
      <UserInfo>
        <DisplayName>Ball, Juliana</DisplayName>
        <AccountId>35</AccountId>
        <AccountType/>
      </UserInfo>
      <UserInfo>
        <DisplayName>Gondarenko, Katia</DisplayName>
        <AccountId>36</AccountId>
        <AccountType/>
      </UserInfo>
      <UserInfo>
        <DisplayName>Deggendorf, Rose</DisplayName>
        <AccountId>37</AccountId>
        <AccountType/>
      </UserInfo>
    </SharedWithUsers>
    <lcf76f155ced4ddcb4097134ff3c332f xmlns="f9918ae6-72ef-4222-8631-4f87c09fd208">
      <Terms xmlns="http://schemas.microsoft.com/office/infopath/2007/PartnerControls"/>
    </lcf76f155ced4ddcb4097134ff3c332f>
    <TaxCatchAll xmlns="a7bc6c04-a6f3-4b85-abcc-278c78dc556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0F018C6F70C7478278831605347B78" ma:contentTypeVersion="15" ma:contentTypeDescription="Create a new document." ma:contentTypeScope="" ma:versionID="b1f08a7fb9f3f039823fd34de5a28b8d">
  <xsd:schema xmlns:xsd="http://www.w3.org/2001/XMLSchema" xmlns:xs="http://www.w3.org/2001/XMLSchema" xmlns:p="http://schemas.microsoft.com/office/2006/metadata/properties" xmlns:ns2="f9918ae6-72ef-4222-8631-4f87c09fd208" xmlns:ns3="07f66ef7-c299-4d87-9976-299adf248fd0" xmlns:ns4="a7bc6c04-a6f3-4b85-abcc-278c78dc556b" targetNamespace="http://schemas.microsoft.com/office/2006/metadata/properties" ma:root="true" ma:fieldsID="30ac51a388efffab12687df534b3c1b3" ns2:_="" ns3:_="" ns4:_="">
    <xsd:import namespace="f9918ae6-72ef-4222-8631-4f87c09fd208"/>
    <xsd:import namespace="07f66ef7-c299-4d87-9976-299adf248fd0"/>
    <xsd:import namespace="a7bc6c04-a6f3-4b85-abcc-278c78dc55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918ae6-72ef-4222-8631-4f87c09fd2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7f66ef7-c299-4d87-9976-299adf248fd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bc6c04-a6f3-4b85-abcc-278c78dc556b"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87844020-781c-4fa7-b96e-dbf1223d29ea}" ma:internalName="TaxCatchAll" ma:showField="CatchAllData" ma:web="07f66ef7-c299-4d87-9976-299adf248f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E77DAF-8F94-41CE-8332-42F43C1B8828}">
  <ds:schemaRefs>
    <ds:schemaRef ds:uri="3ccf4218-8424-4884-af40-4c76b1ad0f01"/>
    <ds:schemaRef ds:uri="bf082973-85ea-4c51-9468-2d97bcec7e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95132BA-A0F2-486F-A18A-7F3FAFC26625}">
  <ds:schemaRefs>
    <ds:schemaRef ds:uri="http://schemas.microsoft.com/sharepoint/v3/contenttype/forms"/>
  </ds:schemaRefs>
</ds:datastoreItem>
</file>

<file path=customXml/itemProps3.xml><?xml version="1.0" encoding="utf-8"?>
<ds:datastoreItem xmlns:ds="http://schemas.openxmlformats.org/officeDocument/2006/customXml" ds:itemID="{1FA944F4-1E3C-4782-98D9-77CE51A429A1}"/>
</file>

<file path=docProps/app.xml><?xml version="1.0" encoding="utf-8"?>
<Properties xmlns="http://schemas.openxmlformats.org/officeDocument/2006/extended-properties" xmlns:vt="http://schemas.openxmlformats.org/officeDocument/2006/docPropsVTypes">
  <Template>open_dot_intel (1)</Template>
  <TotalTime>2162</TotalTime>
  <Words>1034</Words>
  <Application>Microsoft Office PowerPoint</Application>
  <PresentationFormat>Widescreen</PresentationFormat>
  <Paragraphs>71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IntelOne Display Light</vt:lpstr>
      <vt:lpstr>2_open_dot_intel</vt:lpstr>
      <vt:lpstr>The Future of  Open Source is Trust</vt:lpstr>
      <vt:lpstr>PowerPoint Presentation</vt:lpstr>
      <vt:lpstr>[IE@OSS-EU ~]sh$ ./HelloWorld.</vt:lpstr>
      <vt:lpstr>Linux &amp; Open Source were built on a foundation of trust</vt:lpstr>
      <vt:lpstr>As OSS Evolved, so has the Threat Landscape</vt:lpstr>
      <vt:lpstr>Trust from the foundation, up and down the stack and supply chain</vt:lpstr>
      <vt:lpstr>The rising tide lifts all boats</vt:lpstr>
      <vt:lpstr>Someone IS doing something!</vt:lpstr>
      <vt:lpstr>Eric S. Raymond, one of  open source’s founders: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Open Source is Trust</dc:title>
  <dc:creator>Alysa Phan</dc:creator>
  <cp:lastModifiedBy>Robinson, Christopher</cp:lastModifiedBy>
  <cp:revision>28</cp:revision>
  <dcterms:created xsi:type="dcterms:W3CDTF">2022-06-16T20:38:51Z</dcterms:created>
  <dcterms:modified xsi:type="dcterms:W3CDTF">2022-09-23T14:10:54Z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0x0101000C0F018C6F70C7478278831605347B78</vt:lpwstr>
  </property>
</Properties>
</file>